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handoutMasterIdLst>
    <p:handoutMasterId r:id="rId43"/>
  </p:handoutMasterIdLst>
  <p:sldIdLst>
    <p:sldId id="434" r:id="rId4"/>
    <p:sldId id="503" r:id="rId5"/>
    <p:sldId id="504" r:id="rId7"/>
    <p:sldId id="506" r:id="rId8"/>
    <p:sldId id="507" r:id="rId9"/>
    <p:sldId id="512" r:id="rId10"/>
    <p:sldId id="543" r:id="rId11"/>
    <p:sldId id="514" r:id="rId12"/>
    <p:sldId id="594" r:id="rId13"/>
    <p:sldId id="545" r:id="rId14"/>
    <p:sldId id="515" r:id="rId15"/>
    <p:sldId id="516" r:id="rId16"/>
    <p:sldId id="517" r:id="rId17"/>
    <p:sldId id="595" r:id="rId18"/>
    <p:sldId id="518" r:id="rId19"/>
    <p:sldId id="521" r:id="rId20"/>
    <p:sldId id="523" r:id="rId21"/>
    <p:sldId id="524" r:id="rId22"/>
    <p:sldId id="526" r:id="rId23"/>
    <p:sldId id="527" r:id="rId24"/>
    <p:sldId id="528" r:id="rId25"/>
    <p:sldId id="529" r:id="rId26"/>
    <p:sldId id="547" r:id="rId27"/>
    <p:sldId id="530" r:id="rId28"/>
    <p:sldId id="532" r:id="rId29"/>
    <p:sldId id="579" r:id="rId30"/>
    <p:sldId id="533" r:id="rId31"/>
    <p:sldId id="534" r:id="rId32"/>
    <p:sldId id="535" r:id="rId33"/>
    <p:sldId id="548" r:id="rId34"/>
    <p:sldId id="536" r:id="rId35"/>
    <p:sldId id="596" r:id="rId36"/>
    <p:sldId id="625" r:id="rId37"/>
    <p:sldId id="626" r:id="rId38"/>
    <p:sldId id="552" r:id="rId39"/>
    <p:sldId id="541" r:id="rId40"/>
    <p:sldId id="542" r:id="rId41"/>
    <p:sldId id="276" r:id="rId42"/>
  </p:sldIdLst>
  <p:sldSz cx="9144000" cy="6858000" type="screen4x3"/>
  <p:notesSz cx="9723755" cy="6858000"/>
  <p:custDataLst>
    <p:tags r:id="rId47"/>
  </p:custDataLst>
  <p:defaultTextStyle>
    <a:defPPr>
      <a:defRPr lang="en-US"/>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7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FFFF"/>
    <a:srgbClr val="C0C0C0"/>
    <a:srgbClr val="2FBFFF"/>
    <a:srgbClr val="1C1C1C"/>
    <a:srgbClr val="969696"/>
    <a:srgbClr val="E36803"/>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90"/>
    <p:restoredTop sz="94675"/>
  </p:normalViewPr>
  <p:slideViewPr>
    <p:cSldViewPr snapToGrid="0" showGuides="1">
      <p:cViewPr varScale="1">
        <p:scale>
          <a:sx n="65" d="100"/>
          <a:sy n="65" d="100"/>
        </p:scale>
        <p:origin x="1536" y="60"/>
      </p:cViewPr>
      <p:guideLst>
        <p:guide orient="horz" pos="2172"/>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7" Type="http://schemas.openxmlformats.org/officeDocument/2006/relationships/tags" Target="tags/tag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页眉占位符 27649"/>
          <p:cNvSpPr>
            <a:spLocks noGrp="1"/>
          </p:cNvSpPr>
          <p:nvPr>
            <p:ph type="hdr" sz="quarter"/>
          </p:nvPr>
        </p:nvSpPr>
        <p:spPr>
          <a:xfrm>
            <a:off x="0" y="0"/>
            <a:ext cx="4214813" cy="3429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1" name="日期占位符 27650"/>
          <p:cNvSpPr>
            <a:spLocks noGrp="1"/>
          </p:cNvSpPr>
          <p:nvPr>
            <p:ph type="dt" sz="quarter" idx="1"/>
          </p:nvPr>
        </p:nvSpPr>
        <p:spPr>
          <a:xfrm>
            <a:off x="5507038" y="0"/>
            <a:ext cx="4214813" cy="342900"/>
          </a:xfrm>
          <a:prstGeom prst="rect">
            <a:avLst/>
          </a:prstGeom>
          <a:noFill/>
          <a:ln w="9525">
            <a:noFill/>
            <a:miter/>
          </a:ln>
        </p:spPr>
        <p:txBody>
          <a:bodyPr/>
          <a:lstStyle>
            <a:lvl1pPr algn="r">
              <a:buFontTx/>
              <a:buNone/>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页脚占位符 27651"/>
          <p:cNvSpPr>
            <a:spLocks noGrp="1"/>
          </p:cNvSpPr>
          <p:nvPr>
            <p:ph type="ftr" sz="quarter" idx="2"/>
          </p:nvPr>
        </p:nvSpPr>
        <p:spPr>
          <a:xfrm>
            <a:off x="0" y="6513513"/>
            <a:ext cx="4214813" cy="342900"/>
          </a:xfrm>
          <a:prstGeom prst="rect">
            <a:avLst/>
          </a:prstGeom>
          <a:noFill/>
          <a:ln w="9525">
            <a:noFill/>
            <a:miter/>
          </a:ln>
        </p:spPr>
        <p:txBody>
          <a:bodyPr anchor="b"/>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3" name="灯片编号占位符 27652"/>
          <p:cNvSpPr>
            <a:spLocks noGrp="1"/>
          </p:cNvSpPr>
          <p:nvPr>
            <p:ph type="sldNum" sz="quarter" idx="3"/>
          </p:nvPr>
        </p:nvSpPr>
        <p:spPr>
          <a:xfrm>
            <a:off x="5507038" y="6513513"/>
            <a:ext cx="4214813" cy="342900"/>
          </a:xfrm>
          <a:prstGeom prst="rect">
            <a:avLst/>
          </a:prstGeom>
          <a:noFill/>
          <a:ln w="9525">
            <a:noFill/>
            <a:miter/>
          </a:ln>
        </p:spPr>
        <p:txBody>
          <a:bodyPr anchor="b"/>
          <a:lstStyle>
            <a:lvl1pPr algn="r">
              <a:defRPr sz="1200" b="0"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A9B3D82-8C41-439E-B817-73A1743AB498}"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1794" name="页眉占位符 161793"/>
          <p:cNvSpPr>
            <a:spLocks noGrp="1"/>
          </p:cNvSpPr>
          <p:nvPr>
            <p:ph type="hdr" sz="quarter"/>
          </p:nvPr>
        </p:nvSpPr>
        <p:spPr>
          <a:xfrm>
            <a:off x="0" y="0"/>
            <a:ext cx="4214813" cy="3429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5" name="日期占位符 161794"/>
          <p:cNvSpPr>
            <a:spLocks noGrp="1"/>
          </p:cNvSpPr>
          <p:nvPr>
            <p:ph type="dt" idx="1"/>
          </p:nvPr>
        </p:nvSpPr>
        <p:spPr>
          <a:xfrm>
            <a:off x="5507038" y="0"/>
            <a:ext cx="4214813" cy="342900"/>
          </a:xfrm>
          <a:prstGeom prst="rect">
            <a:avLst/>
          </a:prstGeom>
          <a:noFill/>
          <a:ln w="9525">
            <a:noFill/>
            <a:miter/>
          </a:ln>
        </p:spPr>
        <p:txBody>
          <a:bodyPr/>
          <a:lstStyle>
            <a:lvl1pPr algn="r">
              <a:buFontTx/>
              <a:buNone/>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6" name="幻灯片图像占位符 161795"/>
          <p:cNvSpPr>
            <a:spLocks noGrp="1" noRot="1" noChangeAspect="1" noTextEdit="1"/>
          </p:cNvSpPr>
          <p:nvPr>
            <p:ph type="sldImg" idx="2"/>
          </p:nvPr>
        </p:nvSpPr>
        <p:spPr>
          <a:xfrm>
            <a:off x="3148013" y="514350"/>
            <a:ext cx="3429000" cy="2571750"/>
          </a:xfrm>
          <a:prstGeom prst="rect">
            <a:avLst/>
          </a:prstGeom>
          <a:ln w="9525" cap="flat" cmpd="sng">
            <a:solidFill>
              <a:srgbClr val="000000"/>
            </a:solidFill>
            <a:prstDash val="solid"/>
            <a:miter/>
            <a:headEnd type="none" w="med" len="med"/>
            <a:tailEnd type="none" w="med" len="med"/>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61797" name="文本占位符 161796"/>
          <p:cNvSpPr>
            <a:spLocks noGrp="1"/>
          </p:cNvSpPr>
          <p:nvPr>
            <p:ph type="body" sz="quarter" idx="3"/>
          </p:nvPr>
        </p:nvSpPr>
        <p:spPr>
          <a:xfrm>
            <a:off x="971550" y="3257550"/>
            <a:ext cx="7780338" cy="3086100"/>
          </a:xfrm>
          <a:prstGeom prst="rect">
            <a:avLst/>
          </a:prstGeom>
          <a:noFill/>
          <a:ln w="9525">
            <a:noFill/>
            <a:miter/>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Fifth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161798" name="页脚占位符 161797"/>
          <p:cNvSpPr>
            <a:spLocks noGrp="1"/>
          </p:cNvSpPr>
          <p:nvPr>
            <p:ph type="ftr" sz="quarter" idx="4"/>
          </p:nvPr>
        </p:nvSpPr>
        <p:spPr>
          <a:xfrm>
            <a:off x="0" y="6513513"/>
            <a:ext cx="4214813" cy="342900"/>
          </a:xfrm>
          <a:prstGeom prst="rect">
            <a:avLst/>
          </a:prstGeom>
          <a:noFill/>
          <a:ln w="9525">
            <a:noFill/>
            <a:miter/>
          </a:ln>
        </p:spPr>
        <p:txBody>
          <a:bodyPr anchor="b"/>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9" name="灯片编号占位符 161798"/>
          <p:cNvSpPr>
            <a:spLocks noGrp="1"/>
          </p:cNvSpPr>
          <p:nvPr>
            <p:ph type="sldNum" sz="quarter" idx="5"/>
          </p:nvPr>
        </p:nvSpPr>
        <p:spPr>
          <a:xfrm>
            <a:off x="5507038" y="6513513"/>
            <a:ext cx="4214813" cy="342900"/>
          </a:xfrm>
          <a:prstGeom prst="rect">
            <a:avLst/>
          </a:prstGeom>
          <a:noFill/>
          <a:ln w="9525">
            <a:noFill/>
            <a:miter/>
          </a:ln>
        </p:spPr>
        <p:txBody>
          <a:bodyPr anchor="b"/>
          <a:lstStyle>
            <a:lvl1pPr algn="r">
              <a:defRPr sz="1200" b="0"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F446EA-4D87-420A-91F0-6A4BC0CD40D5}"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lvl="1" algn="l" rtl="0" eaLnBrk="0" fontAlgn="base" hangingPunct="0">
      <a:spcBef>
        <a:spcPct val="30000"/>
      </a:spcBef>
      <a:spcAft>
        <a:spcPct val="0"/>
      </a:spcAft>
      <a:defRPr sz="1200" kern="1200">
        <a:solidFill>
          <a:schemeClr val="tx1"/>
        </a:solidFill>
        <a:latin typeface="+mn-lt"/>
        <a:ea typeface="+mn-ea"/>
        <a:cs typeface="+mn-cs"/>
      </a:defRPr>
    </a:lvl2pPr>
    <a:lvl3pPr marL="914400" lvl="2" algn="l" rtl="0" eaLnBrk="0" fontAlgn="base" hangingPunct="0">
      <a:spcBef>
        <a:spcPct val="30000"/>
      </a:spcBef>
      <a:spcAft>
        <a:spcPct val="0"/>
      </a:spcAft>
      <a:defRPr sz="1200" kern="1200">
        <a:solidFill>
          <a:schemeClr val="tx1"/>
        </a:solidFill>
        <a:latin typeface="+mn-lt"/>
        <a:ea typeface="+mn-ea"/>
        <a:cs typeface="+mn-cs"/>
      </a:defRPr>
    </a:lvl3pPr>
    <a:lvl4pPr marL="1371600" lvl="3" algn="l" rtl="0" eaLnBrk="0" fontAlgn="base" hangingPunct="0">
      <a:spcBef>
        <a:spcPct val="30000"/>
      </a:spcBef>
      <a:spcAft>
        <a:spcPct val="0"/>
      </a:spcAft>
      <a:defRPr sz="1200" kern="1200">
        <a:solidFill>
          <a:schemeClr val="tx1"/>
        </a:solidFill>
        <a:latin typeface="+mn-lt"/>
        <a:ea typeface="+mn-ea"/>
        <a:cs typeface="+mn-cs"/>
      </a:defRPr>
    </a:lvl4pPr>
    <a:lvl5pPr marL="1828800" lvl="4" algn="l" rtl="0" eaLnBrk="0" fontAlgn="base" hangingPunct="0">
      <a:spcBef>
        <a:spcPct val="30000"/>
      </a:spcBef>
      <a:spcAft>
        <a:spcPct val="0"/>
      </a:spcAft>
      <a:defRPr sz="1200" kern="120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a:noFill/>
          <a:ln>
            <a:miter lim="800000"/>
          </a:ln>
        </p:spPr>
      </p:sp>
      <p:sp>
        <p:nvSpPr>
          <p:cNvPr id="18435" name="备注占位符 2"/>
          <p:cNvSpPr>
            <a:spLocks noGrp="1"/>
          </p:cNvSpPr>
          <p:nvPr>
            <p:ph type="body"/>
          </p:nvPr>
        </p:nvSpPr>
        <p:spPr/>
        <p:txBody>
          <a:bodyPr vert="horz" wrap="square" lIns="91440" tIns="45720" rIns="91440" bIns="45720" anchor="t" anchorCtr="0"/>
          <a:p>
            <a:pPr lvl="0"/>
            <a:endParaRPr lang="zh-CN" altLang="en-US" dirty="0">
              <a:ea typeface="宋体" panose="02010600030101010101" pitchFamily="2" charset="-122"/>
            </a:endParaRPr>
          </a:p>
        </p:txBody>
      </p:sp>
      <p:sp>
        <p:nvSpPr>
          <p:cNvPr id="7171" name="灯片编号占位符 3"/>
          <p:cNvSpPr txBox="1">
            <a:spLocks noGrp="1" noChangeArrowheads="1"/>
          </p:cNvSpPr>
          <p:nvPr>
            <p:ph type="sldNum"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D287AF0-9FFD-4819-89F2-A1B88F22C679}" type="slidenum">
              <a:rPr kumimoji="0" lang="zh-CN" altLang="en-US" sz="1200" b="0" i="0" u="none" strike="noStrike" kern="1200" cap="none" spc="0" normalizeH="0" baseline="0" noProof="1" dirty="0" smtClean="0">
                <a:ln>
                  <a:noFill/>
                </a:ln>
                <a:solidFill>
                  <a:schemeClr val="tx1"/>
                </a:solidFill>
                <a:effectLst/>
                <a:uLnTx/>
                <a:uFillTx/>
                <a:latin typeface="Arial" panose="020B0604020202020204" pitchFamily="34" charset="0"/>
                <a:ea typeface="宋体" panose="02010600030101010101" pitchFamily="2" charset="-122"/>
                <a:cs typeface="+mn-ea"/>
              </a:rPr>
            </a:fld>
            <a:endParaRPr kumimoji="0" lang="en-US"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1"/>
          <p:cNvSpPr>
            <a:spLocks noGrp="1" noRot="1" noChangeAspect="1" noTextEdit="1"/>
          </p:cNvSpPr>
          <p:nvPr>
            <p:ph type="sldImg"/>
          </p:nvPr>
        </p:nvSpPr>
        <p:spPr>
          <a:noFill/>
        </p:spPr>
      </p:sp>
      <p:sp>
        <p:nvSpPr>
          <p:cNvPr id="43011" name="备注占位符 2"/>
          <p:cNvSpPr>
            <a:spLocks noGrp="1"/>
          </p:cNvSpPr>
          <p:nvPr>
            <p:ph type="body" idx="1"/>
          </p:nvPr>
        </p:nvSpPr>
        <p:spPr/>
        <p:txBody>
          <a:bodyPr vert="horz" wrap="square" anchor="t" anchorCtr="0"/>
          <a:p>
            <a:pPr lvl="0"/>
            <a:endParaRPr lang="zh-CN" altLang="en-US" dirty="0">
              <a:ea typeface="宋体" panose="02010600030101010101" pitchFamily="2" charset="-122"/>
            </a:endParaRPr>
          </a:p>
        </p:txBody>
      </p:sp>
      <p:sp>
        <p:nvSpPr>
          <p:cNvPr id="4" name="灯片编号占位符 3"/>
          <p:cNvSpPr txBox="1">
            <a:spLocks noGrp="1"/>
          </p:cNvSpPr>
          <p:nvPr>
            <p:ph type="sldNum" sz="quarter"/>
          </p:nvPr>
        </p:nvSpPr>
        <p:spPr/>
        <p:txBody>
          <a:bodyPr anchor="b"/>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F446EA-4D87-420A-91F0-6A4BC0CD40D5}" type="slidenum">
              <a:rPr kumimoji="0" lang="zh-CN" altLang="en-US" sz="1200" b="0" i="0" u="none" strike="noStrike" kern="1200" cap="none" spc="0" normalizeH="0" baseline="0" noProof="1" smtClean="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31" name="矩形 30"/>
          <p:cNvSpPr/>
          <p:nvPr/>
        </p:nvSpPr>
        <p:spPr>
          <a:xfrm>
            <a:off x="8177213" y="-11112"/>
            <a:ext cx="230187" cy="6858000"/>
          </a:xfrm>
          <a:prstGeom prst="rect">
            <a:avLst/>
          </a:prstGeom>
          <a:solidFill>
            <a:schemeClr val="accent2">
              <a:alpha val="18039"/>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30" name="矩形 29"/>
          <p:cNvSpPr/>
          <p:nvPr/>
        </p:nvSpPr>
        <p:spPr>
          <a:xfrm>
            <a:off x="8045450" y="4763"/>
            <a:ext cx="168275" cy="6858000"/>
          </a:xfrm>
          <a:prstGeom prst="rect">
            <a:avLst/>
          </a:prstGeom>
          <a:solidFill>
            <a:schemeClr val="accent2">
              <a:alpha val="12157"/>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9" name="矩形 28"/>
          <p:cNvSpPr/>
          <p:nvPr/>
        </p:nvSpPr>
        <p:spPr>
          <a:xfrm>
            <a:off x="7953375" y="4763"/>
            <a:ext cx="136525" cy="6858000"/>
          </a:xfrm>
          <a:prstGeom prst="rect">
            <a:avLst/>
          </a:prstGeom>
          <a:solidFill>
            <a:schemeClr val="accent2">
              <a:alpha val="5882"/>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6" name="矩形 25"/>
          <p:cNvSpPr/>
          <p:nvPr/>
        </p:nvSpPr>
        <p:spPr>
          <a:xfrm>
            <a:off x="8664575" y="0"/>
            <a:ext cx="474663" cy="6858000"/>
          </a:xfrm>
          <a:prstGeom prst="rect">
            <a:avLst/>
          </a:prstGeom>
          <a:solidFill>
            <a:schemeClr val="accent2">
              <a:alpha val="27843"/>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061" name="文本框 436812"/>
          <p:cNvSpPr txBox="1"/>
          <p:nvPr/>
        </p:nvSpPr>
        <p:spPr>
          <a:xfrm>
            <a:off x="76200" y="6477000"/>
            <a:ext cx="1608138" cy="244475"/>
          </a:xfrm>
          <a:prstGeom prst="rect">
            <a:avLst/>
          </a:prstGeom>
          <a:noFill/>
          <a:ln w="9525">
            <a:noFill/>
          </a:ln>
        </p:spPr>
        <p:txBody>
          <a:bodyPr>
            <a:spAutoFit/>
          </a:bodyPr>
          <a:p>
            <a:pPr lvl="0" algn="r" eaLnBrk="1" hangingPunct="1">
              <a:spcBef>
                <a:spcPct val="50000"/>
              </a:spcBef>
              <a:buFontTx/>
              <a:buNone/>
            </a:pPr>
            <a:r>
              <a:rPr lang="en-US" altLang="zh-CN" sz="1000" dirty="0">
                <a:solidFill>
                  <a:srgbClr val="F8F8F8"/>
                </a:solidFill>
                <a:latin typeface="Arial" panose="020B0604020202020204" pitchFamily="34" charset="0"/>
              </a:rPr>
              <a:t>www.1ppt.com</a:t>
            </a:r>
            <a:endParaRPr lang="en-US" altLang="zh-CN" sz="1000" dirty="0">
              <a:solidFill>
                <a:srgbClr val="F8F8F8"/>
              </a:solidFill>
              <a:latin typeface="Arial" panose="020B0604020202020204" pitchFamily="34" charset="0"/>
            </a:endParaRPr>
          </a:p>
        </p:txBody>
      </p:sp>
      <p:sp>
        <p:nvSpPr>
          <p:cNvPr id="2062" name="文本框 436811"/>
          <p:cNvSpPr txBox="1"/>
          <p:nvPr/>
        </p:nvSpPr>
        <p:spPr>
          <a:xfrm>
            <a:off x="276225" y="6007100"/>
            <a:ext cx="1169988" cy="457200"/>
          </a:xfrm>
          <a:prstGeom prst="rect">
            <a:avLst/>
          </a:prstGeom>
          <a:noFill/>
          <a:ln w="28575">
            <a:noFill/>
          </a:ln>
        </p:spPr>
        <p:txBody>
          <a:bodyPr>
            <a:spAutoFit/>
          </a:bodyPr>
          <a:p>
            <a:pPr lvl="0" algn="ctr" eaLnBrk="1" hangingPunct="1">
              <a:spcBef>
                <a:spcPct val="50000"/>
              </a:spcBef>
              <a:buFontTx/>
              <a:buNone/>
            </a:pPr>
            <a:r>
              <a:rPr lang="en-US" altLang="zh-CN" sz="2400" dirty="0">
                <a:solidFill>
                  <a:srgbClr val="FFFFFF"/>
                </a:solidFill>
                <a:latin typeface="Verdana" panose="020B0604030504040204" pitchFamily="34" charset="0"/>
              </a:rPr>
              <a:t>LOGO</a:t>
            </a:r>
            <a:endParaRPr lang="en-US" altLang="zh-CN" sz="2400" dirty="0">
              <a:solidFill>
                <a:srgbClr val="FFFFFF"/>
              </a:solidFill>
              <a:latin typeface="Verdana" panose="020B0604030504040204" pitchFamily="34" charset="0"/>
            </a:endParaRPr>
          </a:p>
        </p:txBody>
      </p:sp>
      <p:sp>
        <p:nvSpPr>
          <p:cNvPr id="25" name="矩形 24"/>
          <p:cNvSpPr/>
          <p:nvPr/>
        </p:nvSpPr>
        <p:spPr>
          <a:xfrm>
            <a:off x="8366125" y="20638"/>
            <a:ext cx="344488" cy="6858000"/>
          </a:xfrm>
          <a:prstGeom prst="rect">
            <a:avLst/>
          </a:prstGeom>
          <a:solidFill>
            <a:schemeClr val="accent2">
              <a:alpha val="23137"/>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4" name="矩形 23"/>
          <p:cNvSpPr/>
          <p:nvPr/>
        </p:nvSpPr>
        <p:spPr>
          <a:xfrm>
            <a:off x="7339013" y="52388"/>
            <a:ext cx="136525" cy="6858000"/>
          </a:xfrm>
          <a:prstGeom prst="rect">
            <a:avLst/>
          </a:prstGeom>
          <a:solidFill>
            <a:schemeClr val="accent2">
              <a:alpha val="14902"/>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3" name="矩形 22"/>
          <p:cNvSpPr/>
          <p:nvPr/>
        </p:nvSpPr>
        <p:spPr>
          <a:xfrm>
            <a:off x="6505575" y="0"/>
            <a:ext cx="446088" cy="6858000"/>
          </a:xfrm>
          <a:prstGeom prst="rect">
            <a:avLst/>
          </a:prstGeom>
          <a:solidFill>
            <a:schemeClr val="accent2">
              <a:alpha val="36862"/>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2" name="矩形 21"/>
          <p:cNvSpPr/>
          <p:nvPr/>
        </p:nvSpPr>
        <p:spPr>
          <a:xfrm>
            <a:off x="6018213" y="-19050"/>
            <a:ext cx="547687" cy="6938963"/>
          </a:xfrm>
          <a:prstGeom prst="rect">
            <a:avLst/>
          </a:prstGeom>
          <a:solidFill>
            <a:schemeClr val="accent2">
              <a:alpha val="47058"/>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1" name="矩形 20"/>
          <p:cNvSpPr/>
          <p:nvPr/>
        </p:nvSpPr>
        <p:spPr>
          <a:xfrm>
            <a:off x="5359400" y="-17462"/>
            <a:ext cx="728663" cy="6938962"/>
          </a:xfrm>
          <a:prstGeom prst="rect">
            <a:avLst/>
          </a:prstGeom>
          <a:solidFill>
            <a:schemeClr val="accent2">
              <a:alpha val="54117"/>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0" name="矩形 19"/>
          <p:cNvSpPr/>
          <p:nvPr/>
        </p:nvSpPr>
        <p:spPr>
          <a:xfrm>
            <a:off x="4375150" y="0"/>
            <a:ext cx="1060450" cy="6858000"/>
          </a:xfrm>
          <a:prstGeom prst="rect">
            <a:avLst/>
          </a:prstGeom>
          <a:solidFill>
            <a:schemeClr val="accent2">
              <a:alpha val="63921"/>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9" name="矩形 18"/>
          <p:cNvSpPr/>
          <p:nvPr/>
        </p:nvSpPr>
        <p:spPr>
          <a:xfrm>
            <a:off x="7158038" y="12700"/>
            <a:ext cx="227012" cy="6858000"/>
          </a:xfrm>
          <a:prstGeom prst="rect">
            <a:avLst/>
          </a:prstGeom>
          <a:solidFill>
            <a:schemeClr val="accent2">
              <a:alpha val="20000"/>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8" name="矩形 17"/>
          <p:cNvSpPr/>
          <p:nvPr/>
        </p:nvSpPr>
        <p:spPr>
          <a:xfrm>
            <a:off x="6902450" y="-11112"/>
            <a:ext cx="303213" cy="6858000"/>
          </a:xfrm>
          <a:prstGeom prst="rect">
            <a:avLst/>
          </a:prstGeom>
          <a:solidFill>
            <a:schemeClr val="accent2">
              <a:alpha val="30196"/>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6" name="矩形 15"/>
          <p:cNvSpPr/>
          <p:nvPr/>
        </p:nvSpPr>
        <p:spPr>
          <a:xfrm>
            <a:off x="3071813" y="0"/>
            <a:ext cx="1417637" cy="6858000"/>
          </a:xfrm>
          <a:prstGeom prst="rect">
            <a:avLst/>
          </a:prstGeom>
          <a:solidFill>
            <a:schemeClr val="accent2">
              <a:alpha val="70195"/>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anchor="t"/>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57A3356-1664-406F-B8F4-0D07FEE1E337}"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37615A6-6DEE-4B5F-822D-C8F22528A2EC}"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F5570F3-4A49-47DA-8B08-43B10D13AF4D}"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4588555-D504-42A0-8CD2-35E9847D0F67}"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31" name="矩形 30"/>
          <p:cNvSpPr/>
          <p:nvPr/>
        </p:nvSpPr>
        <p:spPr>
          <a:xfrm>
            <a:off x="8177213" y="-11112"/>
            <a:ext cx="230187" cy="6858000"/>
          </a:xfrm>
          <a:prstGeom prst="rect">
            <a:avLst/>
          </a:prstGeom>
          <a:solidFill>
            <a:schemeClr val="accent2">
              <a:alpha val="18039"/>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30" name="矩形 29"/>
          <p:cNvSpPr/>
          <p:nvPr/>
        </p:nvSpPr>
        <p:spPr>
          <a:xfrm>
            <a:off x="8045450" y="4763"/>
            <a:ext cx="168275" cy="6858000"/>
          </a:xfrm>
          <a:prstGeom prst="rect">
            <a:avLst/>
          </a:prstGeom>
          <a:solidFill>
            <a:schemeClr val="accent2">
              <a:alpha val="12157"/>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9" name="矩形 28"/>
          <p:cNvSpPr/>
          <p:nvPr/>
        </p:nvSpPr>
        <p:spPr>
          <a:xfrm>
            <a:off x="7953375" y="4763"/>
            <a:ext cx="136525" cy="6858000"/>
          </a:xfrm>
          <a:prstGeom prst="rect">
            <a:avLst/>
          </a:prstGeom>
          <a:solidFill>
            <a:schemeClr val="accent2">
              <a:alpha val="5882"/>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6" name="矩形 25"/>
          <p:cNvSpPr/>
          <p:nvPr/>
        </p:nvSpPr>
        <p:spPr>
          <a:xfrm>
            <a:off x="8664575" y="0"/>
            <a:ext cx="474663" cy="6858000"/>
          </a:xfrm>
          <a:prstGeom prst="rect">
            <a:avLst/>
          </a:prstGeom>
          <a:solidFill>
            <a:schemeClr val="accent2">
              <a:alpha val="27843"/>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061" name="文本框 436812"/>
          <p:cNvSpPr txBox="1"/>
          <p:nvPr/>
        </p:nvSpPr>
        <p:spPr>
          <a:xfrm>
            <a:off x="76200" y="6477000"/>
            <a:ext cx="1608138" cy="244475"/>
          </a:xfrm>
          <a:prstGeom prst="rect">
            <a:avLst/>
          </a:prstGeom>
          <a:noFill/>
          <a:ln w="9525">
            <a:noFill/>
          </a:ln>
        </p:spPr>
        <p:txBody>
          <a:bodyPr>
            <a:spAutoFit/>
          </a:bodyPr>
          <a:p>
            <a:pPr lvl="0" algn="r" eaLnBrk="1" hangingPunct="1">
              <a:spcBef>
                <a:spcPct val="50000"/>
              </a:spcBef>
              <a:buFontTx/>
              <a:buNone/>
            </a:pPr>
            <a:r>
              <a:rPr lang="en-US" altLang="zh-CN" sz="1000" dirty="0">
                <a:solidFill>
                  <a:srgbClr val="F8F8F8"/>
                </a:solidFill>
                <a:latin typeface="Arial" panose="020B0604020202020204" pitchFamily="34" charset="0"/>
              </a:rPr>
              <a:t>www.1ppt.com</a:t>
            </a:r>
            <a:endParaRPr lang="en-US" altLang="zh-CN" sz="1000" dirty="0">
              <a:solidFill>
                <a:srgbClr val="F8F8F8"/>
              </a:solidFill>
              <a:latin typeface="Arial" panose="020B0604020202020204" pitchFamily="34" charset="0"/>
            </a:endParaRPr>
          </a:p>
        </p:txBody>
      </p:sp>
      <p:sp>
        <p:nvSpPr>
          <p:cNvPr id="2062" name="文本框 436811"/>
          <p:cNvSpPr txBox="1"/>
          <p:nvPr/>
        </p:nvSpPr>
        <p:spPr>
          <a:xfrm>
            <a:off x="276225" y="6007100"/>
            <a:ext cx="1169988" cy="457200"/>
          </a:xfrm>
          <a:prstGeom prst="rect">
            <a:avLst/>
          </a:prstGeom>
          <a:noFill/>
          <a:ln w="28575">
            <a:noFill/>
          </a:ln>
        </p:spPr>
        <p:txBody>
          <a:bodyPr>
            <a:spAutoFit/>
          </a:bodyPr>
          <a:p>
            <a:pPr lvl="0" algn="ctr" eaLnBrk="1" hangingPunct="1">
              <a:spcBef>
                <a:spcPct val="50000"/>
              </a:spcBef>
              <a:buFontTx/>
              <a:buNone/>
            </a:pPr>
            <a:r>
              <a:rPr lang="en-US" altLang="zh-CN" sz="2400" dirty="0">
                <a:solidFill>
                  <a:srgbClr val="FFFFFF"/>
                </a:solidFill>
                <a:latin typeface="Verdana" panose="020B0604030504040204" pitchFamily="34" charset="0"/>
              </a:rPr>
              <a:t>LOGO</a:t>
            </a:r>
            <a:endParaRPr lang="en-US" altLang="zh-CN" sz="2400" dirty="0">
              <a:solidFill>
                <a:srgbClr val="FFFFFF"/>
              </a:solidFill>
              <a:latin typeface="Verdana" panose="020B0604030504040204" pitchFamily="34" charset="0"/>
            </a:endParaRPr>
          </a:p>
        </p:txBody>
      </p:sp>
      <p:sp>
        <p:nvSpPr>
          <p:cNvPr id="25" name="矩形 24"/>
          <p:cNvSpPr/>
          <p:nvPr/>
        </p:nvSpPr>
        <p:spPr>
          <a:xfrm>
            <a:off x="8366125" y="20638"/>
            <a:ext cx="344488" cy="6858000"/>
          </a:xfrm>
          <a:prstGeom prst="rect">
            <a:avLst/>
          </a:prstGeom>
          <a:solidFill>
            <a:schemeClr val="accent2">
              <a:alpha val="23137"/>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4" name="矩形 23"/>
          <p:cNvSpPr/>
          <p:nvPr/>
        </p:nvSpPr>
        <p:spPr>
          <a:xfrm>
            <a:off x="7339013" y="52388"/>
            <a:ext cx="136525" cy="6858000"/>
          </a:xfrm>
          <a:prstGeom prst="rect">
            <a:avLst/>
          </a:prstGeom>
          <a:solidFill>
            <a:schemeClr val="accent2">
              <a:alpha val="14902"/>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3" name="矩形 22"/>
          <p:cNvSpPr/>
          <p:nvPr/>
        </p:nvSpPr>
        <p:spPr>
          <a:xfrm>
            <a:off x="6505575" y="0"/>
            <a:ext cx="446088" cy="6858000"/>
          </a:xfrm>
          <a:prstGeom prst="rect">
            <a:avLst/>
          </a:prstGeom>
          <a:solidFill>
            <a:schemeClr val="accent2">
              <a:alpha val="36862"/>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2" name="矩形 21"/>
          <p:cNvSpPr/>
          <p:nvPr/>
        </p:nvSpPr>
        <p:spPr>
          <a:xfrm>
            <a:off x="6018213" y="-19050"/>
            <a:ext cx="547687" cy="6938963"/>
          </a:xfrm>
          <a:prstGeom prst="rect">
            <a:avLst/>
          </a:prstGeom>
          <a:solidFill>
            <a:schemeClr val="accent2">
              <a:alpha val="47058"/>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1" name="矩形 20"/>
          <p:cNvSpPr/>
          <p:nvPr/>
        </p:nvSpPr>
        <p:spPr>
          <a:xfrm>
            <a:off x="5359400" y="-17462"/>
            <a:ext cx="728663" cy="6938962"/>
          </a:xfrm>
          <a:prstGeom prst="rect">
            <a:avLst/>
          </a:prstGeom>
          <a:solidFill>
            <a:schemeClr val="accent2">
              <a:alpha val="54117"/>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20" name="矩形 19"/>
          <p:cNvSpPr/>
          <p:nvPr/>
        </p:nvSpPr>
        <p:spPr>
          <a:xfrm>
            <a:off x="4375150" y="0"/>
            <a:ext cx="1060450" cy="6858000"/>
          </a:xfrm>
          <a:prstGeom prst="rect">
            <a:avLst/>
          </a:prstGeom>
          <a:solidFill>
            <a:schemeClr val="accent2">
              <a:alpha val="63921"/>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9" name="矩形 18"/>
          <p:cNvSpPr/>
          <p:nvPr/>
        </p:nvSpPr>
        <p:spPr>
          <a:xfrm>
            <a:off x="7158038" y="12700"/>
            <a:ext cx="227012" cy="6858000"/>
          </a:xfrm>
          <a:prstGeom prst="rect">
            <a:avLst/>
          </a:prstGeom>
          <a:solidFill>
            <a:schemeClr val="accent2">
              <a:alpha val="20000"/>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8" name="矩形 17"/>
          <p:cNvSpPr/>
          <p:nvPr/>
        </p:nvSpPr>
        <p:spPr>
          <a:xfrm>
            <a:off x="6902450" y="-11112"/>
            <a:ext cx="303213" cy="6858000"/>
          </a:xfrm>
          <a:prstGeom prst="rect">
            <a:avLst/>
          </a:prstGeom>
          <a:solidFill>
            <a:schemeClr val="accent2">
              <a:alpha val="30196"/>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6" name="矩形 15"/>
          <p:cNvSpPr/>
          <p:nvPr/>
        </p:nvSpPr>
        <p:spPr>
          <a:xfrm>
            <a:off x="3071813" y="0"/>
            <a:ext cx="1417637" cy="6858000"/>
          </a:xfrm>
          <a:prstGeom prst="rect">
            <a:avLst/>
          </a:prstGeom>
          <a:solidFill>
            <a:schemeClr val="accent2">
              <a:alpha val="70195"/>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anchor="t"/>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57A3356-1664-406F-B8F4-0D07FEE1E337}"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0D315A2-E501-4F4F-B0F9-8C2076248853}"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F3F7C5E-F20B-45AD-AACE-A26917A4CB61}"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1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5102315-A549-449B-A1AC-72DC2B4F871B}"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1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1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1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E0675EE-9F1F-4270-B907-C9721C306BA2}"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FDB7BA5-3529-42E8-B30E-2566A03866F2}"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A9EE506-2BCF-4711-AF32-990149B31626}"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0D315A2-E501-4F4F-B0F9-8C2076248853}"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16" name="日期占位符 150989"/>
          <p:cNvSpPr>
            <a:spLocks noGrp="1"/>
          </p:cNvSpPr>
          <p:nvPr>
            <p:ph type="dt" sz="half" idx="1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8CEF298-BA50-43CB-AD9A-8AC8261641F6}"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16" name="日期占位符 150989"/>
          <p:cNvSpPr>
            <a:spLocks noGrp="1"/>
          </p:cNvSpPr>
          <p:nvPr>
            <p:ph type="dt" sz="half" idx="1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3A0FD9D-A819-472D-844F-5DDD8607DC1D}"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37615A6-6DEE-4B5F-822D-C8F22528A2EC}"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F5570F3-4A49-47DA-8B08-43B10D13AF4D}"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标题和图表">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4588555-D504-42A0-8CD2-35E9847D0F67}"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F3F7C5E-F20B-45AD-AACE-A26917A4CB61}"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1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5102315-A549-449B-A1AC-72DC2B4F871B}"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6" name="日期占位符 150989"/>
          <p:cNvSpPr>
            <a:spLocks noGrp="1"/>
          </p:cNvSpPr>
          <p:nvPr>
            <p:ph type="dt" sz="half" idx="1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1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1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E0675EE-9F1F-4270-B907-C9721C306BA2}"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FDB7BA5-3529-42E8-B30E-2566A03866F2}"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6" name="日期占位符 150989"/>
          <p:cNvSpPr>
            <a:spLocks noGrp="1"/>
          </p:cNvSpPr>
          <p:nvPr>
            <p:ph type="dt" sz="half" idx="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A9EE506-2BCF-4711-AF32-990149B31626}"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16" name="日期占位符 150989"/>
          <p:cNvSpPr>
            <a:spLocks noGrp="1"/>
          </p:cNvSpPr>
          <p:nvPr>
            <p:ph type="dt" sz="half" idx="1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8CEF298-BA50-43CB-AD9A-8AC8261641F6}"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16" name="日期占位符 150989"/>
          <p:cNvSpPr>
            <a:spLocks noGrp="1"/>
          </p:cNvSpPr>
          <p:nvPr>
            <p:ph type="dt" sz="half" idx="12"/>
          </p:nvPr>
        </p:nvSpPr>
        <p:spPr>
          <a:xfrm>
            <a:off x="1077913" y="6616700"/>
            <a:ext cx="2133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ln>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ln>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3A0FD9D-A819-472D-844F-5DDD8607DC1D}"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p:nvPr/>
        </p:nvSpPr>
        <p:spPr>
          <a:xfrm>
            <a:off x="269875" y="0"/>
            <a:ext cx="284163" cy="6889750"/>
          </a:xfrm>
          <a:prstGeom prst="rect">
            <a:avLst/>
          </a:prstGeom>
          <a:solidFill>
            <a:schemeClr val="accent2">
              <a:alpha val="79999"/>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p:nvPr/>
        </p:nvSpPr>
        <p:spPr>
          <a:xfrm>
            <a:off x="749300" y="-14287"/>
            <a:ext cx="71438" cy="6872287"/>
          </a:xfrm>
          <a:prstGeom prst="rect">
            <a:avLst/>
          </a:prstGeom>
          <a:solidFill>
            <a:schemeClr val="accent2">
              <a:alpha val="20000"/>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51007" name="矩形 151006"/>
          <p:cNvSpPr/>
          <p:nvPr/>
        </p:nvSpPr>
        <p:spPr>
          <a:xfrm>
            <a:off x="508000" y="0"/>
            <a:ext cx="168275" cy="6865938"/>
          </a:xfrm>
          <a:prstGeom prst="rect">
            <a:avLst/>
          </a:prstGeom>
          <a:solidFill>
            <a:schemeClr val="accent2">
              <a:alpha val="54117"/>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51009" name="矩形 151008"/>
          <p:cNvSpPr/>
          <p:nvPr/>
        </p:nvSpPr>
        <p:spPr>
          <a:xfrm>
            <a:off x="661988" y="0"/>
            <a:ext cx="114300" cy="6872288"/>
          </a:xfrm>
          <a:prstGeom prst="rect">
            <a:avLst/>
          </a:prstGeom>
          <a:solidFill>
            <a:schemeClr val="accent2">
              <a:alpha val="36862"/>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a:lstStyle>
            <a:lvl1pPr algn="r">
              <a:defRPr sz="1200" b="0"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53B2B68-DC56-4BD5-A4B5-2FC46AB87C5A}"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p:nvPr/>
        </p:nvSpPr>
        <p:spPr>
          <a:xfrm>
            <a:off x="438150" y="1892300"/>
            <a:ext cx="619125" cy="614363"/>
          </a:xfrm>
          <a:prstGeom prst="ellipse">
            <a:avLst/>
          </a:prstGeom>
          <a:blipFill rotWithShape="1">
            <a:blip r:embed="rId13"/>
            <a:stretch>
              <a:fillRect/>
            </a:stretch>
          </a:blipFill>
          <a:ln w="28575" cap="flat" cmpd="sng">
            <a:solidFill>
              <a:srgbClr val="F8F8F8">
                <a:alpha val="70195"/>
              </a:srgbClr>
            </a:solidFill>
            <a:prstDash val="solid"/>
            <a:headEnd type="none" w="med" len="med"/>
            <a:tailEnd type="none" w="med" len="med"/>
          </a:ln>
        </p:spPr>
        <p:txBody>
          <a:bodyPr/>
          <a:p>
            <a:pPr lvl="0" algn="ctr" eaLnBrk="1" hangingPunct="1">
              <a:buFontTx/>
              <a:buNone/>
            </a:pPr>
            <a:endParaRPr lang="zh-CN" altLang="en-US" dirty="0">
              <a:latin typeface="Arial" panose="020B0604020202020204" pitchFamily="34" charset="0"/>
            </a:endParaRPr>
          </a:p>
        </p:txBody>
      </p:sp>
      <p:sp>
        <p:nvSpPr>
          <p:cNvPr id="1038" name="椭圆 151038"/>
          <p:cNvSpPr/>
          <p:nvPr/>
        </p:nvSpPr>
        <p:spPr>
          <a:xfrm>
            <a:off x="442913" y="315913"/>
            <a:ext cx="603250" cy="596900"/>
          </a:xfrm>
          <a:prstGeom prst="ellipse">
            <a:avLst/>
          </a:prstGeom>
          <a:blipFill rotWithShape="1">
            <a:blip r:embed="rId14"/>
            <a:stretch>
              <a:fillRect/>
            </a:stretch>
          </a:blipFill>
          <a:ln w="57150" cap="flat" cmpd="sng">
            <a:solidFill>
              <a:srgbClr val="F8F8F8">
                <a:alpha val="70195"/>
              </a:srgbClr>
            </a:solidFill>
            <a:prstDash val="solid"/>
            <a:headEnd type="none" w="med" len="med"/>
            <a:tailEnd type="none" w="med" len="med"/>
          </a:ln>
        </p:spPr>
        <p:txBody>
          <a:bodyPr/>
          <a:p>
            <a:pPr lvl="0" algn="ctr" eaLnBrk="1" hangingPunct="1">
              <a:buFontTx/>
              <a:buNone/>
            </a:pPr>
            <a:endParaRPr lang="zh-CN" altLang="en-US" dirty="0">
              <a:latin typeface="Arial" panose="020B0604020202020204" pitchFamily="34" charset="0"/>
            </a:endParaRPr>
          </a:p>
        </p:txBody>
      </p:sp>
      <p:sp>
        <p:nvSpPr>
          <p:cNvPr id="1039" name="椭圆 151042"/>
          <p:cNvSpPr/>
          <p:nvPr/>
        </p:nvSpPr>
        <p:spPr>
          <a:xfrm>
            <a:off x="430213" y="1128713"/>
            <a:ext cx="603250" cy="593725"/>
          </a:xfrm>
          <a:prstGeom prst="ellipse">
            <a:avLst/>
          </a:prstGeom>
          <a:blipFill rotWithShape="1">
            <a:blip r:embed="rId15"/>
            <a:stretch>
              <a:fillRect/>
            </a:stretch>
          </a:blipFill>
          <a:ln w="38100" cap="flat" cmpd="sng">
            <a:solidFill>
              <a:srgbClr val="F8F8F8">
                <a:alpha val="70195"/>
              </a:srgbClr>
            </a:solidFill>
            <a:prstDash val="solid"/>
            <a:headEnd type="none" w="med" len="med"/>
            <a:tailEnd type="none" w="med" len="med"/>
          </a:ln>
        </p:spPr>
        <p:txBody>
          <a:bodyPr/>
          <a:p>
            <a:pPr lvl="0" algn="ctr" eaLnBrk="1" hangingPunct="1">
              <a:buFontTx/>
              <a:buNone/>
            </a:pPr>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p:nvPr/>
        </p:nvSpPr>
        <p:spPr>
          <a:xfrm>
            <a:off x="269875" y="0"/>
            <a:ext cx="284163" cy="6889750"/>
          </a:xfrm>
          <a:prstGeom prst="rect">
            <a:avLst/>
          </a:prstGeom>
          <a:solidFill>
            <a:schemeClr val="accent2">
              <a:alpha val="79999"/>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p:nvPr/>
        </p:nvSpPr>
        <p:spPr>
          <a:xfrm>
            <a:off x="749300" y="-14287"/>
            <a:ext cx="71438" cy="6872287"/>
          </a:xfrm>
          <a:prstGeom prst="rect">
            <a:avLst/>
          </a:prstGeom>
          <a:solidFill>
            <a:schemeClr val="accent2">
              <a:alpha val="20000"/>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51007" name="矩形 151006"/>
          <p:cNvSpPr/>
          <p:nvPr/>
        </p:nvSpPr>
        <p:spPr>
          <a:xfrm>
            <a:off x="508000" y="0"/>
            <a:ext cx="168275" cy="6865938"/>
          </a:xfrm>
          <a:prstGeom prst="rect">
            <a:avLst/>
          </a:prstGeom>
          <a:solidFill>
            <a:schemeClr val="accent2">
              <a:alpha val="54117"/>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51009" name="矩形 151008"/>
          <p:cNvSpPr/>
          <p:nvPr/>
        </p:nvSpPr>
        <p:spPr>
          <a:xfrm>
            <a:off x="661988" y="0"/>
            <a:ext cx="114300" cy="6872288"/>
          </a:xfrm>
          <a:prstGeom prst="rect">
            <a:avLst/>
          </a:prstGeom>
          <a:solidFill>
            <a:schemeClr val="accent2">
              <a:alpha val="36862"/>
            </a:schemeClr>
          </a:solidFill>
          <a:ln w="28575">
            <a:noFill/>
          </a:ln>
        </p:spPr>
        <p:txBody>
          <a:bodyPr/>
          <a:p>
            <a:pPr lvl="0" algn="ctr" eaLnBrk="1" hangingPunct="1">
              <a:buFontTx/>
              <a:buNone/>
            </a:pPr>
            <a:endParaRPr lang="zh-CN" altLang="en-US" dirty="0">
              <a:latin typeface="Arial" panose="020B0604020202020204" pitchFamily="34" charset="0"/>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a:lstStyle>
            <a:lvl1pPr algn="r">
              <a:defRPr sz="1200" b="0"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53B2B68-DC56-4BD5-A4B5-2FC46AB87C5A}"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p:nvPr/>
        </p:nvSpPr>
        <p:spPr>
          <a:xfrm>
            <a:off x="438150" y="1892300"/>
            <a:ext cx="619125" cy="614363"/>
          </a:xfrm>
          <a:prstGeom prst="ellipse">
            <a:avLst/>
          </a:prstGeom>
          <a:blipFill rotWithShape="1">
            <a:blip r:embed="rId13"/>
            <a:stretch>
              <a:fillRect/>
            </a:stretch>
          </a:blipFill>
          <a:ln w="28575" cap="flat" cmpd="sng">
            <a:solidFill>
              <a:srgbClr val="F8F8F8">
                <a:alpha val="70195"/>
              </a:srgbClr>
            </a:solidFill>
            <a:prstDash val="solid"/>
            <a:headEnd type="none" w="med" len="med"/>
            <a:tailEnd type="none" w="med" len="med"/>
          </a:ln>
        </p:spPr>
        <p:txBody>
          <a:bodyPr/>
          <a:p>
            <a:pPr lvl="0" algn="ctr" eaLnBrk="1" hangingPunct="1">
              <a:buFontTx/>
              <a:buNone/>
            </a:pPr>
            <a:endParaRPr lang="zh-CN" altLang="en-US" dirty="0">
              <a:latin typeface="Arial" panose="020B0604020202020204" pitchFamily="34" charset="0"/>
            </a:endParaRPr>
          </a:p>
        </p:txBody>
      </p:sp>
      <p:sp>
        <p:nvSpPr>
          <p:cNvPr id="1038" name="椭圆 151038"/>
          <p:cNvSpPr/>
          <p:nvPr/>
        </p:nvSpPr>
        <p:spPr>
          <a:xfrm>
            <a:off x="442913" y="315913"/>
            <a:ext cx="603250" cy="596900"/>
          </a:xfrm>
          <a:prstGeom prst="ellipse">
            <a:avLst/>
          </a:prstGeom>
          <a:blipFill rotWithShape="1">
            <a:blip r:embed="rId14"/>
            <a:stretch>
              <a:fillRect/>
            </a:stretch>
          </a:blipFill>
          <a:ln w="57150" cap="flat" cmpd="sng">
            <a:solidFill>
              <a:srgbClr val="F8F8F8">
                <a:alpha val="70195"/>
              </a:srgbClr>
            </a:solidFill>
            <a:prstDash val="solid"/>
            <a:headEnd type="none" w="med" len="med"/>
            <a:tailEnd type="none" w="med" len="med"/>
          </a:ln>
        </p:spPr>
        <p:txBody>
          <a:bodyPr/>
          <a:p>
            <a:pPr lvl="0" algn="ctr" eaLnBrk="1" hangingPunct="1">
              <a:buFontTx/>
              <a:buNone/>
            </a:pPr>
            <a:endParaRPr lang="zh-CN" altLang="en-US" dirty="0">
              <a:latin typeface="Arial" panose="020B0604020202020204" pitchFamily="34" charset="0"/>
            </a:endParaRPr>
          </a:p>
        </p:txBody>
      </p:sp>
      <p:sp>
        <p:nvSpPr>
          <p:cNvPr id="1039" name="椭圆 151042"/>
          <p:cNvSpPr/>
          <p:nvPr/>
        </p:nvSpPr>
        <p:spPr>
          <a:xfrm>
            <a:off x="430213" y="1128713"/>
            <a:ext cx="603250" cy="593725"/>
          </a:xfrm>
          <a:prstGeom prst="ellipse">
            <a:avLst/>
          </a:prstGeom>
          <a:blipFill rotWithShape="1">
            <a:blip r:embed="rId15"/>
            <a:stretch>
              <a:fillRect/>
            </a:stretch>
          </a:blipFill>
          <a:ln w="38100" cap="flat" cmpd="sng">
            <a:solidFill>
              <a:srgbClr val="F8F8F8">
                <a:alpha val="70195"/>
              </a:srgbClr>
            </a:solidFill>
            <a:prstDash val="solid"/>
            <a:headEnd type="none" w="med" len="med"/>
            <a:tailEnd type="none" w="med" len="med"/>
          </a:ln>
        </p:spPr>
        <p:txBody>
          <a:bodyPr/>
          <a:p>
            <a:pPr lvl="0" algn="ctr" eaLnBrk="1" hangingPunct="1">
              <a:buFontTx/>
              <a:buNone/>
            </a:pPr>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442408"/>
          <p:cNvSpPr>
            <a:spLocks noGrp="1"/>
          </p:cNvSpPr>
          <p:nvPr>
            <p:ph type="ctrTitle" sz="quarter"/>
          </p:nvPr>
        </p:nvSpPr>
        <p:spPr>
          <a:xfrm>
            <a:off x="1444625" y="2168208"/>
            <a:ext cx="8274050" cy="1470025"/>
          </a:xfrm>
          <a:effectLst>
            <a:outerShdw dist="17961" dir="2699999" algn="ctr" rotWithShape="0">
              <a:srgbClr val="F8F8F8">
                <a:alpha val="50000"/>
              </a:srgbClr>
            </a:outerShdw>
          </a:effectLst>
        </p:spPr>
        <p:txBody>
          <a:bodyPr vert="horz" wrap="square" lIns="91440" tIns="45720" rIns="91440" bIns="45720" anchor="ctr" anchorCtr="0"/>
          <a:p>
            <a:pPr>
              <a:buClrTx/>
              <a:buSzTx/>
              <a:buFontTx/>
            </a:pPr>
            <a:br>
              <a:rPr lang="zh-CN" altLang="zh-CN" sz="5400" kern="1200" dirty="0">
                <a:latin typeface="+mj-lt"/>
                <a:ea typeface="+mj-ea"/>
                <a:cs typeface="+mj-cs"/>
              </a:rPr>
            </a:br>
            <a:r>
              <a:rPr lang="en-US" altLang="zh-CN" sz="3600" kern="1200" dirty="0">
                <a:latin typeface="Times New Roman" panose="02020603050405020304" pitchFamily="18" charset="0"/>
                <a:ea typeface="+mj-ea"/>
                <a:cs typeface="Times New Roman" panose="02020603050405020304" pitchFamily="18" charset="0"/>
              </a:rPr>
              <a:t>Unit 16  Job Application Letters</a:t>
            </a:r>
            <a:br>
              <a:rPr lang="en-US" altLang="zh-CN" sz="3600" kern="1200" dirty="0">
                <a:latin typeface="Times New Roman" panose="02020603050405020304" pitchFamily="18" charset="0"/>
                <a:ea typeface="+mj-ea"/>
                <a:cs typeface="Times New Roman" panose="02020603050405020304" pitchFamily="18" charset="0"/>
              </a:rPr>
            </a:br>
            <a:r>
              <a:rPr lang="zh-CN" altLang="en-US" sz="3600" kern="1200" dirty="0">
                <a:latin typeface="+mj-lt"/>
                <a:ea typeface="+mj-ea"/>
                <a:cs typeface="+mj-cs"/>
              </a:rPr>
              <a:t>求职信</a:t>
            </a:r>
            <a:endParaRPr lang="en-US" altLang="zh-CN" sz="3600" kern="1200" dirty="0">
              <a:latin typeface="+mj-lt"/>
              <a:ea typeface="+mj-ea"/>
              <a:cs typeface="+mj-cs"/>
            </a:endParaRPr>
          </a:p>
        </p:txBody>
      </p:sp>
      <p:grpSp>
        <p:nvGrpSpPr>
          <p:cNvPr id="2" name="组合 442417"/>
          <p:cNvGrpSpPr/>
          <p:nvPr/>
        </p:nvGrpSpPr>
        <p:grpSpPr>
          <a:xfrm>
            <a:off x="5794375" y="5538788"/>
            <a:ext cx="669925" cy="654050"/>
            <a:chOff x="4027" y="3016"/>
            <a:chExt cx="515" cy="505"/>
          </a:xfrm>
        </p:grpSpPr>
        <p:sp>
          <p:nvSpPr>
            <p:cNvPr id="442419" name="椭圆 442418"/>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6396" name="图片 442419"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442420"/>
          <p:cNvGrpSpPr/>
          <p:nvPr/>
        </p:nvGrpSpPr>
        <p:grpSpPr>
          <a:xfrm>
            <a:off x="7346950" y="5191125"/>
            <a:ext cx="349250" cy="339725"/>
            <a:chOff x="4027" y="3016"/>
            <a:chExt cx="515" cy="505"/>
          </a:xfrm>
        </p:grpSpPr>
        <p:sp>
          <p:nvSpPr>
            <p:cNvPr id="442422" name="椭圆 442421"/>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6394" name="图片 442422"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442424" name="椭圆 442423"/>
          <p:cNvSpPr/>
          <p:nvPr/>
        </p:nvSpPr>
        <p:spPr>
          <a:xfrm>
            <a:off x="3709988" y="516255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Tx/>
              <a:buNone/>
            </a:pPr>
            <a:endParaRPr lang="zh-CN" altLang="en-US" dirty="0">
              <a:latin typeface="Arial" panose="020B0604020202020204" pitchFamily="34" charset="0"/>
            </a:endParaRPr>
          </a:p>
        </p:txBody>
      </p:sp>
      <p:sp>
        <p:nvSpPr>
          <p:cNvPr id="442425" name="椭圆 442424"/>
          <p:cNvSpPr/>
          <p:nvPr/>
        </p:nvSpPr>
        <p:spPr>
          <a:xfrm>
            <a:off x="0" y="290513"/>
            <a:ext cx="2566988" cy="2541587"/>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Tx/>
              <a:buNone/>
            </a:pPr>
            <a:endParaRPr lang="zh-CN" altLang="en-US" dirty="0">
              <a:latin typeface="Arial" panose="020B0604020202020204" pitchFamily="34" charset="0"/>
            </a:endParaRPr>
          </a:p>
        </p:txBody>
      </p:sp>
      <p:sp>
        <p:nvSpPr>
          <p:cNvPr id="442426" name="椭圆 442425"/>
          <p:cNvSpPr/>
          <p:nvPr/>
        </p:nvSpPr>
        <p:spPr>
          <a:xfrm>
            <a:off x="1304925" y="3638550"/>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Tx/>
              <a:buNone/>
            </a:pPr>
            <a:endParaRPr lang="zh-CN" altLang="en-US" dirty="0">
              <a:latin typeface="Arial" panose="020B0604020202020204" pitchFamily="34" charset="0"/>
            </a:endParaRPr>
          </a:p>
        </p:txBody>
      </p:sp>
      <p:sp>
        <p:nvSpPr>
          <p:cNvPr id="16392" name="TextBox 11"/>
          <p:cNvSpPr txBox="1"/>
          <p:nvPr/>
        </p:nvSpPr>
        <p:spPr>
          <a:xfrm>
            <a:off x="3465513" y="250825"/>
            <a:ext cx="5486400" cy="1384300"/>
          </a:xfrm>
          <a:prstGeom prst="rect">
            <a:avLst/>
          </a:prstGeom>
          <a:noFill/>
          <a:ln w="9525">
            <a:noFill/>
          </a:ln>
        </p:spPr>
        <p:txBody>
          <a:bodyPr>
            <a:spAutoFit/>
          </a:bodyPr>
          <a:p>
            <a:pPr eaLnBrk="1" hangingPunct="1"/>
            <a:r>
              <a:rPr lang="en-US" altLang="zh-CN" sz="2800" dirty="0">
                <a:latin typeface="Cambria Math" panose="02040503050406030204" pitchFamily="18" charset="0"/>
              </a:rPr>
              <a:t>Practical Business English Writing</a:t>
            </a:r>
            <a:endParaRPr lang="en-US" altLang="zh-CN" sz="2800" dirty="0">
              <a:latin typeface="Cambria Math" panose="02040503050406030204" pitchFamily="18" charset="0"/>
            </a:endParaRPr>
          </a:p>
          <a:p>
            <a:pPr eaLnBrk="1" hangingPunct="1"/>
            <a:r>
              <a:rPr lang="zh-CN" altLang="en-US" sz="2800" dirty="0">
                <a:latin typeface="Cambria Math" panose="02040503050406030204" pitchFamily="18" charset="0"/>
                <a:ea typeface="黑体" panose="02010600030101010101" pitchFamily="2" charset="-122"/>
              </a:rPr>
              <a:t>                   实用商务英语写作教程</a:t>
            </a:r>
            <a:endParaRPr lang="en-US" altLang="zh-CN" sz="2800" dirty="0">
              <a:latin typeface="Cambria Math" panose="02040503050406030204" pitchFamily="18" charset="0"/>
            </a:endParaRPr>
          </a:p>
          <a:p>
            <a:pPr eaLnBrk="1" hangingPunct="1"/>
            <a:endParaRPr lang="zh-CN" altLang="en-US" sz="2800" dirty="0">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2424"/>
                                        </p:tgtEl>
                                        <p:attrNameLst>
                                          <p:attrName>style.visibility</p:attrName>
                                        </p:attrNameLst>
                                      </p:cBhvr>
                                      <p:to>
                                        <p:strVal val="visible"/>
                                      </p:to>
                                    </p:set>
                                    <p:animEffect transition="in" filter="fade">
                                      <p:cBhvr>
                                        <p:cTn id="22" dur="1000"/>
                                        <p:tgtEl>
                                          <p:spTgt spid="442424"/>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2426"/>
                                        </p:tgtEl>
                                        <p:attrNameLst>
                                          <p:attrName>style.visibility</p:attrName>
                                        </p:attrNameLst>
                                      </p:cBhvr>
                                      <p:to>
                                        <p:strVal val="visible"/>
                                      </p:to>
                                    </p:set>
                                    <p:animEffect transition="in" filter="fade">
                                      <p:cBhvr>
                                        <p:cTn id="26" dur="1000"/>
                                        <p:tgtEl>
                                          <p:spTgt spid="442426"/>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2425"/>
                                        </p:tgtEl>
                                        <p:attrNameLst>
                                          <p:attrName>style.visibility</p:attrName>
                                        </p:attrNameLst>
                                      </p:cBhvr>
                                      <p:to>
                                        <p:strVal val="visible"/>
                                      </p:to>
                                    </p:set>
                                    <p:animEffect transition="in" filter="fade">
                                      <p:cBhvr>
                                        <p:cTn id="30" dur="1000"/>
                                        <p:tgtEl>
                                          <p:spTgt spid="442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Rectangle 3"/>
          <p:cNvSpPr>
            <a:spLocks noGrp="1"/>
          </p:cNvSpPr>
          <p:nvPr>
            <p:ph idx="1"/>
          </p:nvPr>
        </p:nvSpPr>
        <p:spPr>
          <a:xfrm>
            <a:off x="1182688" y="1163638"/>
            <a:ext cx="7961312" cy="5360987"/>
          </a:xfrm>
        </p:spPr>
        <p:txBody>
          <a:bodyPr vert="horz" wrap="square" lIns="91440" tIns="45720" rIns="91440" bIns="45720" anchor="t" anchorCtr="0"/>
          <a:p>
            <a:pPr algn="just">
              <a:lnSpc>
                <a:spcPct val="80000"/>
              </a:lnSpc>
              <a:buNone/>
            </a:pPr>
            <a:r>
              <a:rPr lang="en-US" altLang="zh-CN" sz="2000" b="0" dirty="0">
                <a:solidFill>
                  <a:schemeClr val="tx1"/>
                </a:solidFill>
                <a:latin typeface="Times New Roman" panose="02020603050405020304" pitchFamily="18" charset="0"/>
              </a:rPr>
              <a:t>The enclosed resume shows details of my background. I am looking </a:t>
            </a:r>
            <a:endParaRPr lang="en-US" altLang="zh-CN" sz="2000" b="0" dirty="0">
              <a:solidFill>
                <a:schemeClr val="tx1"/>
              </a:solidFill>
              <a:latin typeface="Times New Roman" panose="02020603050405020304" pitchFamily="18" charset="0"/>
            </a:endParaRPr>
          </a:p>
          <a:p>
            <a:pPr algn="just">
              <a:lnSpc>
                <a:spcPct val="80000"/>
              </a:lnSpc>
              <a:buNone/>
            </a:pPr>
            <a:r>
              <a:rPr lang="en-US" altLang="zh-CN" sz="2000" b="0" dirty="0">
                <a:solidFill>
                  <a:schemeClr val="tx1"/>
                </a:solidFill>
                <a:latin typeface="Times New Roman" panose="02020603050405020304" pitchFamily="18" charset="0"/>
              </a:rPr>
              <a:t>forward to a personal interview at your convenience. I can be reached at </a:t>
            </a:r>
            <a:endParaRPr lang="en-US" altLang="zh-CN" sz="2000" b="0" dirty="0">
              <a:solidFill>
                <a:schemeClr val="tx1"/>
              </a:solidFill>
              <a:latin typeface="Times New Roman" panose="02020603050405020304" pitchFamily="18" charset="0"/>
            </a:endParaRPr>
          </a:p>
          <a:p>
            <a:pPr algn="just">
              <a:lnSpc>
                <a:spcPct val="80000"/>
              </a:lnSpc>
              <a:buNone/>
            </a:pPr>
            <a:r>
              <a:rPr lang="en-US" altLang="zh-CN" sz="2000" b="0" dirty="0">
                <a:solidFill>
                  <a:schemeClr val="tx1"/>
                </a:solidFill>
                <a:latin typeface="Times New Roman" panose="02020603050405020304" pitchFamily="18" charset="0"/>
              </a:rPr>
              <a:t>13012345678. Thank you very much!</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Sincerely yours,                                                    </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Zhang Peng            </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i="1" dirty="0">
                <a:solidFill>
                  <a:schemeClr val="tx1"/>
                </a:solidFill>
                <a:latin typeface="Times New Roman" panose="02020603050405020304" pitchFamily="18" charset="0"/>
              </a:rPr>
              <a:t>Zhang Peng         </a:t>
            </a:r>
            <a:endParaRPr lang="en-US" altLang="zh-CN" sz="2000" b="0" dirty="0">
              <a:solidFill>
                <a:schemeClr val="tx1"/>
              </a:solidFill>
              <a:latin typeface="Times New Roman" panose="02020603050405020304" pitchFamily="18" charset="0"/>
            </a:endParaRPr>
          </a:p>
          <a:p>
            <a:pPr>
              <a:lnSpc>
                <a:spcPct val="80000"/>
              </a:lnSpc>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Enclosed</a:t>
            </a:r>
            <a:r>
              <a:rPr lang="zh-CN" altLang="en-US" sz="2000" b="0" dirty="0">
                <a:solidFill>
                  <a:schemeClr val="tx1"/>
                </a:solidFill>
                <a:latin typeface="Times New Roman" panose="02020603050405020304" pitchFamily="18" charset="0"/>
              </a:rPr>
              <a:t>一</a:t>
            </a:r>
            <a:r>
              <a:rPr lang="en-US" altLang="zh-CN" sz="2000" b="0" dirty="0">
                <a:solidFill>
                  <a:schemeClr val="tx1"/>
                </a:solidFill>
                <a:latin typeface="Times New Roman" panose="02020603050405020304" pitchFamily="18" charset="0"/>
              </a:rPr>
              <a:t>resume</a:t>
            </a:r>
            <a:endParaRPr lang="zh-CN" altLang="en-US" sz="2000" b="0" dirty="0">
              <a:solidFill>
                <a:schemeClr val="tx1"/>
              </a:solidFill>
              <a:latin typeface="Times New Roman" panose="02020603050405020304" pitchFamily="18" charset="0"/>
            </a:endParaRPr>
          </a:p>
        </p:txBody>
      </p:sp>
      <p:sp>
        <p:nvSpPr>
          <p:cNvPr id="27652" name="Rectangle 4"/>
          <p:cNvSpPr/>
          <p:nvPr/>
        </p:nvSpPr>
        <p:spPr>
          <a:xfrm>
            <a:off x="5670550" y="2287588"/>
            <a:ext cx="2852738" cy="495300"/>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Complimentary Close</a:t>
            </a:r>
            <a:endParaRPr lang="en-US" altLang="zh-CN" sz="2000" b="0" dirty="0">
              <a:latin typeface="Times New Roman" panose="02020603050405020304" pitchFamily="18" charset="0"/>
            </a:endParaRPr>
          </a:p>
        </p:txBody>
      </p:sp>
      <p:cxnSp>
        <p:nvCxnSpPr>
          <p:cNvPr id="27653" name="AutoShape 5"/>
          <p:cNvCxnSpPr>
            <a:stCxn id="27652" idx="1"/>
          </p:cNvCxnSpPr>
          <p:nvPr/>
        </p:nvCxnSpPr>
        <p:spPr>
          <a:xfrm flipH="1" flipV="1">
            <a:off x="5102225" y="2533650"/>
            <a:ext cx="568325" cy="1588"/>
          </a:xfrm>
          <a:prstGeom prst="straightConnector1">
            <a:avLst/>
          </a:prstGeom>
          <a:ln w="9525" cap="flat" cmpd="sng">
            <a:solidFill>
              <a:srgbClr val="4F81BD"/>
            </a:solidFill>
            <a:prstDash val="solid"/>
            <a:headEnd type="none" w="med" len="med"/>
            <a:tailEnd type="triangle" w="med" len="med"/>
          </a:ln>
        </p:spPr>
      </p:cxnSp>
      <p:sp>
        <p:nvSpPr>
          <p:cNvPr id="27654" name="Rectangle 6"/>
          <p:cNvSpPr/>
          <p:nvPr/>
        </p:nvSpPr>
        <p:spPr>
          <a:xfrm>
            <a:off x="4970145" y="3419158"/>
            <a:ext cx="1279525" cy="608012"/>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Signature</a:t>
            </a:r>
            <a:endParaRPr lang="en-US" altLang="zh-CN" sz="2000" b="0" dirty="0">
              <a:latin typeface="Times New Roman" panose="02020603050405020304" pitchFamily="18" charset="0"/>
            </a:endParaRPr>
          </a:p>
        </p:txBody>
      </p:sp>
      <p:cxnSp>
        <p:nvCxnSpPr>
          <p:cNvPr id="27655" name="AutoShape 7"/>
          <p:cNvCxnSpPr/>
          <p:nvPr/>
        </p:nvCxnSpPr>
        <p:spPr>
          <a:xfrm flipH="1">
            <a:off x="4464050" y="3722688"/>
            <a:ext cx="492125" cy="0"/>
          </a:xfrm>
          <a:prstGeom prst="straightConnector1">
            <a:avLst/>
          </a:prstGeom>
          <a:ln w="9525" cap="flat" cmpd="sng">
            <a:solidFill>
              <a:srgbClr val="4F81BD"/>
            </a:solidFill>
            <a:prstDash val="solid"/>
            <a:headEnd type="none" w="med" len="med"/>
            <a:tailEnd type="triangle" w="med" len="med"/>
          </a:ln>
        </p:spPr>
      </p:cxnSp>
      <p:sp>
        <p:nvSpPr>
          <p:cNvPr id="27656" name="Rectangle 8"/>
          <p:cNvSpPr/>
          <p:nvPr/>
        </p:nvSpPr>
        <p:spPr>
          <a:xfrm>
            <a:off x="4519613" y="4275138"/>
            <a:ext cx="1262062" cy="633412"/>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fr-FR" altLang="zh-CN" sz="2000" b="0" dirty="0">
                <a:latin typeface="Times New Roman" panose="02020603050405020304" pitchFamily="18" charset="0"/>
              </a:rPr>
              <a:t>Enclosure</a:t>
            </a:r>
            <a:endParaRPr lang="en-US" altLang="zh-CN" sz="2000" b="0" dirty="0">
              <a:latin typeface="Times New Roman" panose="02020603050405020304" pitchFamily="18" charset="0"/>
            </a:endParaRPr>
          </a:p>
        </p:txBody>
      </p:sp>
      <p:cxnSp>
        <p:nvCxnSpPr>
          <p:cNvPr id="27657" name="AutoShape 9"/>
          <p:cNvCxnSpPr/>
          <p:nvPr/>
        </p:nvCxnSpPr>
        <p:spPr>
          <a:xfrm flipH="1">
            <a:off x="4021455" y="4465638"/>
            <a:ext cx="498475" cy="0"/>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463550"/>
            <a:ext cx="83232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2</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sample and answer the following questions.</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28675" name="内容占位符 2"/>
          <p:cNvSpPr>
            <a:spLocks noGrp="1"/>
          </p:cNvSpPr>
          <p:nvPr>
            <p:ph idx="1"/>
          </p:nvPr>
        </p:nvSpPr>
        <p:spPr>
          <a:xfrm>
            <a:off x="906463" y="1664018"/>
            <a:ext cx="6783387" cy="2609850"/>
          </a:xfrm>
        </p:spPr>
        <p:txBody>
          <a:bodyPr vert="horz" wrap="square" lIns="91440" tIns="45720" rIns="91440" bIns="45720" anchor="t" anchorCtr="0"/>
          <a:p>
            <a:pPr>
              <a:buNone/>
            </a:pPr>
            <a:r>
              <a:rPr lang="en-US" altLang="zh-CN" sz="2000" b="0" dirty="0">
                <a:solidFill>
                  <a:schemeClr val="tx1"/>
                </a:solidFill>
                <a:latin typeface="Times New Roman" panose="02020603050405020304" pitchFamily="18" charset="0"/>
              </a:rPr>
              <a:t>  1. What is the writing pattern of this application letter?</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2. What is the position the applicant applying for?</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3. What information does the body part provide?</a:t>
            </a:r>
            <a:r>
              <a:rPr lang="en-US" altLang="zh-CN" dirty="0"/>
              <a:t> </a:t>
            </a:r>
            <a:endParaRPr lang="en-US" altLang="zh-CN" dirty="0"/>
          </a:p>
          <a:p>
            <a:pPr>
              <a:buNone/>
            </a:pPr>
            <a:endParaRPr lang="en-US" altLang="zh-CN" dirty="0"/>
          </a:p>
          <a:p>
            <a:pPr>
              <a:buNone/>
            </a:pPr>
            <a:r>
              <a:rPr lang="en-US" altLang="zh-CN" sz="2000" b="0" dirty="0">
                <a:solidFill>
                  <a:schemeClr val="tx1"/>
                </a:solidFill>
                <a:latin typeface="Times New Roman" panose="02020603050405020304" pitchFamily="18" charset="0"/>
              </a:rPr>
              <a:t>  4. Does the applicant provide contact information?</a:t>
            </a:r>
            <a:r>
              <a:rPr lang="en-US" altLang="zh-CN" dirty="0"/>
              <a:t> </a:t>
            </a:r>
            <a:endParaRPr lang="zh-CN" altLang="en-US" dirty="0"/>
          </a:p>
        </p:txBody>
      </p:sp>
      <p:sp>
        <p:nvSpPr>
          <p:cNvPr id="30723" name="内容占位符 2"/>
          <p:cNvSpPr>
            <a:spLocks noGrp="1"/>
          </p:cNvSpPr>
          <p:nvPr/>
        </p:nvSpPr>
        <p:spPr>
          <a:xfrm>
            <a:off x="1328738" y="2112963"/>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b="0" dirty="0">
                <a:latin typeface="Times New Roman" panose="02020603050405020304" pitchFamily="18" charset="0"/>
              </a:rPr>
              <a:t>1. Full block style. </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2. The position of business assistant to General Manager.</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3. The body part provides the information of the applicant’s education, </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qualifications, skills and so on.</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4. Yes.</a:t>
            </a:r>
            <a:endParaRPr lang="zh-CN"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5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3">
                                            <p:txEl>
                                              <p:pRg st="2" end="2"/>
                                            </p:txEl>
                                          </p:spTgt>
                                        </p:tgtEl>
                                        <p:attrNameLst>
                                          <p:attrName>style.visibility</p:attrName>
                                        </p:attrNameLst>
                                      </p:cBhvr>
                                      <p:to>
                                        <p:strVal val="visible"/>
                                      </p:to>
                                    </p:set>
                                    <p:anim calcmode="lin" valueType="num">
                                      <p:cBhvr additive="base">
                                        <p:cTn id="13" dur="500" fill="hold"/>
                                        <p:tgtEl>
                                          <p:spTgt spid="3072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3">
                                            <p:txEl>
                                              <p:pRg st="4" end="4"/>
                                            </p:txEl>
                                          </p:spTgt>
                                        </p:tgtEl>
                                        <p:attrNameLst>
                                          <p:attrName>style.visibility</p:attrName>
                                        </p:attrNameLst>
                                      </p:cBhvr>
                                      <p:to>
                                        <p:strVal val="visible"/>
                                      </p:to>
                                    </p:set>
                                    <p:anim calcmode="lin" valueType="num">
                                      <p:cBhvr additive="base">
                                        <p:cTn id="19" dur="500" fill="hold"/>
                                        <p:tgtEl>
                                          <p:spTgt spid="3072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0723">
                                            <p:txEl>
                                              <p:pRg st="5" end="5"/>
                                            </p:txEl>
                                          </p:spTgt>
                                        </p:tgtEl>
                                        <p:attrNameLst>
                                          <p:attrName>style.visibility</p:attrName>
                                        </p:attrNameLst>
                                      </p:cBhvr>
                                      <p:to>
                                        <p:strVal val="visible"/>
                                      </p:to>
                                    </p:set>
                                    <p:anim calcmode="lin" valueType="num">
                                      <p:cBhvr additive="base">
                                        <p:cTn id="23" dur="500" fill="hold"/>
                                        <p:tgtEl>
                                          <p:spTgt spid="3072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072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0723">
                                            <p:txEl>
                                              <p:pRg st="8" end="8"/>
                                            </p:txEl>
                                          </p:spTgt>
                                        </p:tgtEl>
                                        <p:attrNameLst>
                                          <p:attrName>style.visibility</p:attrName>
                                        </p:attrNameLst>
                                      </p:cBhvr>
                                      <p:to>
                                        <p:strVal val="visible"/>
                                      </p:to>
                                    </p:set>
                                    <p:anim calcmode="lin" valueType="num">
                                      <p:cBhvr additive="base">
                                        <p:cTn id="29" dur="500" fill="hold"/>
                                        <p:tgtEl>
                                          <p:spTgt spid="30723">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072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 Box 2"/>
          <p:cNvSpPr txBox="1"/>
          <p:nvPr/>
        </p:nvSpPr>
        <p:spPr>
          <a:xfrm>
            <a:off x="1826895" y="1759585"/>
            <a:ext cx="6271260" cy="280225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solidFill>
                  <a:srgbClr val="282917"/>
                </a:solidFill>
                <a:latin typeface="Times New Roman" panose="02020603050405020304" pitchFamily="18" charset="0"/>
              </a:rPr>
              <a:t>Notes</a:t>
            </a:r>
            <a:r>
              <a:rPr lang="zh-CN" altLang="en-US" sz="2000" dirty="0">
                <a:solidFill>
                  <a:srgbClr val="282917"/>
                </a:solidFill>
                <a:latin typeface="Times New Roman" panose="02020603050405020304" pitchFamily="18" charset="0"/>
              </a:rPr>
              <a:t>注释</a:t>
            </a:r>
            <a:endParaRPr lang="zh-CN" altLang="en-US" sz="2000" dirty="0">
              <a:solidFill>
                <a:srgbClr val="282917"/>
              </a:solidFill>
              <a:latin typeface="Times New Roman" panose="02020603050405020304" pitchFamily="18" charset="0"/>
            </a:endParaRPr>
          </a:p>
          <a:p>
            <a:pPr eaLnBrk="1" hangingPunct="1"/>
            <a:endParaRPr lang="zh-CN" altLang="en-US" b="0" dirty="0">
              <a:latin typeface="Arial" panose="020B0604020202020204" pitchFamily="34" charset="0"/>
            </a:endParaRPr>
          </a:p>
          <a:p>
            <a:pPr eaLnBrk="1" hangingPunct="1"/>
            <a:r>
              <a:rPr lang="en-US" altLang="zh-CN" sz="2000" b="0" dirty="0">
                <a:latin typeface="Times New Roman" panose="02020603050405020304" pitchFamily="18" charset="0"/>
              </a:rPr>
              <a:t>    business assistant: n. </a:t>
            </a:r>
            <a:r>
              <a:rPr lang="zh-CN" altLang="en-US" sz="2000" b="0" dirty="0">
                <a:latin typeface="Times New Roman" panose="02020603050405020304" pitchFamily="18" charset="0"/>
              </a:rPr>
              <a:t>商务助理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call for: v. </a:t>
            </a:r>
            <a:r>
              <a:rPr lang="zh-CN" altLang="en-US" sz="2000" b="0" dirty="0">
                <a:latin typeface="Times New Roman" panose="02020603050405020304" pitchFamily="18" charset="0"/>
              </a:rPr>
              <a:t>需要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workload: n. </a:t>
            </a:r>
            <a:r>
              <a:rPr lang="zh-CN" altLang="en-US" sz="2000" b="0" dirty="0">
                <a:latin typeface="Times New Roman" panose="02020603050405020304" pitchFamily="18" charset="0"/>
              </a:rPr>
              <a:t>工作量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interpersonal: adj. </a:t>
            </a:r>
            <a:r>
              <a:rPr lang="zh-CN" altLang="en-US" sz="2000" b="0" dirty="0">
                <a:latin typeface="Times New Roman" panose="02020603050405020304" pitchFamily="18" charset="0"/>
              </a:rPr>
              <a:t>人际的</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p:nvPr>
        </p:nvSpPr>
        <p:spPr/>
        <p:txBody>
          <a:bodyPr vert="horz" wrap="square" lIns="91440" tIns="45720" rIns="91440" bIns="45720" anchor="ctr" anchorCtr="0"/>
          <a:p>
            <a:r>
              <a:rPr lang="en-US" altLang="zh-CN" sz="2400" i="1" dirty="0">
                <a:solidFill>
                  <a:srgbClr val="282917"/>
                </a:solidFill>
                <a:latin typeface="Times New Roman" panose="02020603050405020304" pitchFamily="18" charset="0"/>
              </a:rPr>
              <a:t>Case 2:</a:t>
            </a:r>
            <a:endParaRPr lang="zh-CN" altLang="en-US" dirty="0"/>
          </a:p>
        </p:txBody>
      </p:sp>
      <p:sp>
        <p:nvSpPr>
          <p:cNvPr id="31747" name="内容占位符 2"/>
          <p:cNvSpPr>
            <a:spLocks noGrp="1"/>
          </p:cNvSpPr>
          <p:nvPr>
            <p:ph idx="1"/>
          </p:nvPr>
        </p:nvSpPr>
        <p:spPr>
          <a:xfrm>
            <a:off x="1275715" y="989330"/>
            <a:ext cx="7598410" cy="5360670"/>
          </a:xfrm>
        </p:spPr>
        <p:txBody>
          <a:bodyPr vert="horz" wrap="square" lIns="91440" tIns="45720" rIns="91440" bIns="45720" anchor="t" anchorCtr="0"/>
          <a:p>
            <a:pPr>
              <a:buNone/>
            </a:pPr>
            <a:endParaRPr lang="en-US" altLang="zh-CN" sz="200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299 Xuefu Road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HZ Vocational &amp; Technical College</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Huzhou, 313000</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June 8, 2015</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Dear Sir or Madam,</a:t>
            </a:r>
            <a:endParaRPr lang="en-US" altLang="zh-CN" sz="2000" b="0" dirty="0">
              <a:solidFill>
                <a:schemeClr val="tx1"/>
              </a:solidFill>
              <a:latin typeface="Times New Roman" panose="02020603050405020304" pitchFamily="18" charset="0"/>
            </a:endParaRPr>
          </a:p>
          <a:p>
            <a:pPr>
              <a:buNone/>
            </a:pPr>
            <a:br>
              <a:rPr lang="en-US" altLang="zh-CN" sz="2000" b="0" dirty="0">
                <a:solidFill>
                  <a:schemeClr val="tx1"/>
                </a:solidFill>
                <a:latin typeface="Times New Roman" panose="02020603050405020304" pitchFamily="18" charset="0"/>
              </a:rPr>
            </a:br>
            <a:r>
              <a:rPr lang="en-US" altLang="zh-CN" sz="2000" b="0" dirty="0">
                <a:solidFill>
                  <a:schemeClr val="tx1"/>
                </a:solidFill>
                <a:latin typeface="Times New Roman" panose="02020603050405020304" pitchFamily="18" charset="0"/>
              </a:rPr>
              <a:t>  I am very interested in the sales representative position advertised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in </a:t>
            </a:r>
            <a:r>
              <a:rPr lang="en-US" altLang="zh-CN" sz="2000" b="0" i="1" dirty="0">
                <a:solidFill>
                  <a:schemeClr val="tx1"/>
                </a:solidFill>
                <a:latin typeface="Times New Roman" panose="02020603050405020304" pitchFamily="18" charset="0"/>
              </a:rPr>
              <a:t>China Daily</a:t>
            </a:r>
            <a:r>
              <a:rPr lang="en-US" altLang="zh-CN" sz="2000" b="0" dirty="0">
                <a:solidFill>
                  <a:schemeClr val="tx1"/>
                </a:solidFill>
                <a:latin typeface="Times New Roman" panose="02020603050405020304" pitchFamily="18" charset="0"/>
              </a:rPr>
              <a:t> of June 1st. </a:t>
            </a:r>
            <a:endParaRPr lang="zh-CN" altLang="en-US" sz="2000" b="0" dirty="0">
              <a:solidFill>
                <a:schemeClr val="tx1"/>
              </a:solidFill>
              <a:latin typeface="Times New Roman" panose="02020603050405020304" pitchFamily="18" charset="0"/>
            </a:endParaRPr>
          </a:p>
        </p:txBody>
      </p:sp>
      <p:sp>
        <p:nvSpPr>
          <p:cNvPr id="8" name="矩形 7"/>
          <p:cNvSpPr/>
          <p:nvPr/>
        </p:nvSpPr>
        <p:spPr>
          <a:xfrm>
            <a:off x="5918200" y="4808538"/>
            <a:ext cx="2809875" cy="949325"/>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Purpose: State the position you are applying for and the source of it.</a:t>
            </a:r>
            <a:endParaRPr kumimoji="0" lang="zh-CN" altLang="en-US"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 name="矩形 9"/>
          <p:cNvSpPr/>
          <p:nvPr/>
        </p:nvSpPr>
        <p:spPr>
          <a:xfrm>
            <a:off x="6061075" y="1290638"/>
            <a:ext cx="2738438" cy="777875"/>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Indented style</a:t>
            </a:r>
            <a:r>
              <a:rPr kumimoji="0" lang="zh-CN" altLang="en-US"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a:t>
            </a:r>
            <a:r>
              <a:rPr kumimoji="0" lang="en-US" altLang="zh-CN"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sender's address and date</a:t>
            </a:r>
            <a:endParaRPr kumimoji="0" lang="zh-CN" altLang="en-US"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cxnSp>
        <p:nvCxnSpPr>
          <p:cNvPr id="31750" name="AutoShape 10"/>
          <p:cNvCxnSpPr/>
          <p:nvPr/>
        </p:nvCxnSpPr>
        <p:spPr>
          <a:xfrm flipH="1">
            <a:off x="5548313" y="1553528"/>
            <a:ext cx="531495" cy="32385"/>
          </a:xfrm>
          <a:prstGeom prst="straightConnector1">
            <a:avLst/>
          </a:prstGeom>
          <a:ln w="9525" cap="flat" cmpd="sng">
            <a:solidFill>
              <a:srgbClr val="4F81BD"/>
            </a:solidFill>
            <a:prstDash val="solid"/>
            <a:headEnd type="none" w="med" len="med"/>
            <a:tailEnd type="triangle" w="med" len="med"/>
          </a:ln>
        </p:spPr>
      </p:cxnSp>
      <p:sp>
        <p:nvSpPr>
          <p:cNvPr id="31751" name="Line 11"/>
          <p:cNvSpPr/>
          <p:nvPr/>
        </p:nvSpPr>
        <p:spPr>
          <a:xfrm flipH="1" flipV="1">
            <a:off x="5149850" y="4813300"/>
            <a:ext cx="768350" cy="436563"/>
          </a:xfrm>
          <a:prstGeom prst="line">
            <a:avLst/>
          </a:prstGeom>
          <a:ln w="9525" cap="flat" cmpd="sng">
            <a:solidFill>
              <a:schemeClr val="tx1"/>
            </a:solidFill>
            <a:prstDash val="solid"/>
            <a:headEnd type="none" w="med" len="med"/>
            <a:tailEnd type="triangle" w="med" len="med"/>
          </a:ln>
        </p:spPr>
      </p: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88415" y="1233805"/>
            <a:ext cx="7046595" cy="4092575"/>
          </a:xfrm>
          <a:prstGeom prst="rect">
            <a:avLst/>
          </a:prstGeom>
          <a:noFill/>
        </p:spPr>
        <p:txBody>
          <a:bodyPr wrap="square" rtlCol="0">
            <a:spAutoFit/>
          </a:bodyPr>
          <a:p>
            <a:pPr algn="just"/>
            <a:r>
              <a:rPr lang="en-US" altLang="zh-CN" sz="2000" b="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I have successfully completed the courses directly related to marketing during the college. In these courses, I acquired skills in marketing, management relations, cost control and communication.</a:t>
            </a:r>
            <a:r>
              <a:rPr lang="en-US" altLang="zh-CN" sz="2000" b="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Besides, I am a detail-oriented individual and enjoy customer interaction.These backgrounds enable me to work effectively with employees, customers and the general public. </a:t>
            </a:r>
            <a:endParaRPr lang="zh-CN" altLang="en-US" sz="2000" b="0">
              <a:latin typeface="Times New Roman" panose="02020603050405020304" pitchFamily="18" charset="0"/>
              <a:cs typeface="Times New Roman" panose="02020603050405020304" pitchFamily="18" charset="0"/>
            </a:endParaRPr>
          </a:p>
          <a:p>
            <a:pPr algn="just"/>
            <a:endParaRPr lang="zh-CN" altLang="en-US" sz="2000" b="0">
              <a:latin typeface="Times New Roman" panose="02020603050405020304" pitchFamily="18" charset="0"/>
              <a:cs typeface="Times New Roman" panose="02020603050405020304" pitchFamily="18" charset="0"/>
            </a:endParaRPr>
          </a:p>
          <a:p>
            <a:pPr algn="just"/>
            <a:br>
              <a:rPr lang="zh-CN" altLang="en-US" sz="2000" b="0">
                <a:latin typeface="Times New Roman" panose="02020603050405020304" pitchFamily="18" charset="0"/>
                <a:cs typeface="Times New Roman" panose="02020603050405020304" pitchFamily="18" charset="0"/>
              </a:rPr>
            </a:br>
            <a:r>
              <a:rPr lang="en-US" altLang="zh-CN" sz="2000" b="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Additionally, during my part-time practice as a sales assistant to the sales promotion manager of Xiangchun Trade Company, I have been exposed to the real nature of business and have a very extensive training in this field. With this practical</a:t>
            </a:r>
            <a:r>
              <a:rPr lang="en-US" altLang="zh-CN" sz="2000" b="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experience, I have becomemore interested in the marketing.</a:t>
            </a:r>
            <a:endParaRPr lang="zh-CN" altLang="en-US" sz="2000" b="0">
              <a:latin typeface="Times New Roman" panose="02020603050405020304" pitchFamily="18" charset="0"/>
              <a:cs typeface="Times New Roman" panose="02020603050405020304" pitchFamily="18" charset="0"/>
            </a:endParaRPr>
          </a:p>
        </p:txBody>
      </p:sp>
      <p:sp>
        <p:nvSpPr>
          <p:cNvPr id="32772" name="Rectangle 9"/>
          <p:cNvSpPr/>
          <p:nvPr/>
        </p:nvSpPr>
        <p:spPr>
          <a:xfrm>
            <a:off x="6450330" y="2931160"/>
            <a:ext cx="2427605" cy="715645"/>
          </a:xfrm>
          <a:prstGeom prst="rect">
            <a:avLst/>
          </a:prstGeom>
          <a:solidFill>
            <a:srgbClr val="FFFFFF"/>
          </a:solidFill>
          <a:ln w="9525" cap="flat" cmpd="sng">
            <a:solidFill>
              <a:srgbClr val="4F81BD"/>
            </a:solidFill>
            <a:prstDash val="solid"/>
            <a:miter/>
            <a:headEnd type="none" w="med" len="med"/>
            <a:tailEnd type="none" w="med" len="med"/>
          </a:ln>
        </p:spPr>
        <p:txBody>
          <a:bodyPr/>
          <a:p>
            <a:pPr>
              <a:spcBef>
                <a:spcPct val="20000"/>
              </a:spcBef>
              <a:buSzPct val="85000"/>
              <a:buFont typeface="Wingdings" panose="05000000000000000000" pitchFamily="2" charset="2"/>
            </a:pPr>
            <a:r>
              <a:rPr lang="en-US" altLang="zh-CN" sz="2000" b="0" dirty="0">
                <a:latin typeface="Times New Roman" panose="02020603050405020304" pitchFamily="18" charset="0"/>
              </a:rPr>
              <a:t>Qualifications: highlight your value</a:t>
            </a:r>
            <a:r>
              <a:rPr lang="en-US" altLang="zh-CN" sz="2000" dirty="0">
                <a:latin typeface="Times New Roman" panose="02020603050405020304" pitchFamily="18" charset="0"/>
              </a:rPr>
              <a:t> </a:t>
            </a:r>
            <a:endParaRPr lang="en-US" altLang="zh-CN" sz="2000" dirty="0">
              <a:latin typeface="Times New Roman" panose="02020603050405020304" pitchFamily="18" charset="0"/>
            </a:endParaRPr>
          </a:p>
        </p:txBody>
      </p:sp>
      <p:cxnSp>
        <p:nvCxnSpPr>
          <p:cNvPr id="32773" name="AutoShape 12"/>
          <p:cNvCxnSpPr/>
          <p:nvPr/>
        </p:nvCxnSpPr>
        <p:spPr>
          <a:xfrm flipH="1" flipV="1">
            <a:off x="5999163" y="3128963"/>
            <a:ext cx="450850" cy="98425"/>
          </a:xfrm>
          <a:prstGeom prst="straightConnector1">
            <a:avLst/>
          </a:prstGeom>
          <a:ln w="9525" cap="flat" cmpd="sng">
            <a:solidFill>
              <a:srgbClr val="4F81BD"/>
            </a:solidFill>
            <a:prstDash val="solid"/>
            <a:headEnd type="none" w="med" len="med"/>
            <a:tailEnd type="triangle" w="med" len="med"/>
          </a:ln>
        </p:spPr>
      </p:cxnSp>
      <p:cxnSp>
        <p:nvCxnSpPr>
          <p:cNvPr id="32774" name="AutoShape 13"/>
          <p:cNvCxnSpPr/>
          <p:nvPr/>
        </p:nvCxnSpPr>
        <p:spPr>
          <a:xfrm flipH="1">
            <a:off x="5999480" y="3429000"/>
            <a:ext cx="457200" cy="198438"/>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内容占位符 2"/>
          <p:cNvSpPr>
            <a:spLocks noGrp="1"/>
          </p:cNvSpPr>
          <p:nvPr>
            <p:ph idx="1"/>
          </p:nvPr>
        </p:nvSpPr>
        <p:spPr>
          <a:xfrm>
            <a:off x="1086485" y="1430655"/>
            <a:ext cx="7787640" cy="5093970"/>
          </a:xfrm>
        </p:spPr>
        <p:txBody>
          <a:bodyPr vert="horz" wrap="square" lIns="91440" tIns="45720" rIns="91440" bIns="45720" anchor="t" anchorCtr="0"/>
          <a:p>
            <a:pPr algn="just">
              <a:buNone/>
            </a:pPr>
            <a:r>
              <a:rPr lang="en-US" altLang="zh-CN" sz="2000" b="0" dirty="0">
                <a:solidFill>
                  <a:schemeClr val="tx1"/>
                </a:solidFill>
                <a:latin typeface="Times New Roman" panose="02020603050405020304" pitchFamily="18" charset="0"/>
              </a:rPr>
              <a:t>      The enclosed resume outlines my experiences and accomplishments</a:t>
            </a: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in greater detail. I am looking forward to an opportunity of a personal </a:t>
            </a: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interview. Thank you for kindness and attention.</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Sincerely yours,</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Chen Bin</a:t>
            </a:r>
            <a:endParaRPr lang="en-US" altLang="zh-CN" sz="2000" b="0" i="1" dirty="0">
              <a:solidFill>
                <a:schemeClr val="tx1"/>
              </a:solidFill>
              <a:latin typeface="Times New Roman" panose="02020603050405020304" pitchFamily="18" charset="0"/>
            </a:endParaRPr>
          </a:p>
          <a:p>
            <a:pPr>
              <a:buNone/>
            </a:pPr>
            <a:endParaRPr lang="en-US" altLang="zh-CN" sz="2000" b="0" i="1" dirty="0">
              <a:solidFill>
                <a:schemeClr val="tx1"/>
              </a:solidFill>
              <a:latin typeface="Times New Roman" panose="02020603050405020304" pitchFamily="18" charset="0"/>
            </a:endParaRPr>
          </a:p>
          <a:p>
            <a:pPr>
              <a:buNone/>
            </a:pPr>
            <a:r>
              <a:rPr lang="en-US" altLang="zh-CN" sz="2000" b="0" i="1" dirty="0">
                <a:solidFill>
                  <a:schemeClr val="tx1"/>
                </a:solidFill>
                <a:latin typeface="Times New Roman" panose="02020603050405020304" pitchFamily="18" charset="0"/>
              </a:rPr>
              <a:t>Chen Bin</a:t>
            </a:r>
            <a:endParaRPr lang="fr-FR"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Enclosed—resume</a:t>
            </a:r>
            <a:endParaRPr lang="zh-CN" altLang="en-US" sz="2000" b="0" dirty="0">
              <a:solidFill>
                <a:schemeClr val="tx1"/>
              </a:solidFill>
              <a:latin typeface="Times New Roman" panose="02020603050405020304" pitchFamily="18" charset="0"/>
            </a:endParaRPr>
          </a:p>
        </p:txBody>
      </p:sp>
      <p:sp>
        <p:nvSpPr>
          <p:cNvPr id="33795" name="Rectangle 5"/>
          <p:cNvSpPr/>
          <p:nvPr/>
        </p:nvSpPr>
        <p:spPr>
          <a:xfrm>
            <a:off x="5418138" y="2581275"/>
            <a:ext cx="3362325" cy="1319213"/>
          </a:xfrm>
          <a:prstGeom prst="rect">
            <a:avLst/>
          </a:prstGeom>
          <a:solidFill>
            <a:srgbClr val="FFFFFF"/>
          </a:solidFill>
          <a:ln w="9525" cap="flat" cmpd="sng">
            <a:solidFill>
              <a:srgbClr val="4F81BD"/>
            </a:solidFill>
            <a:prstDash val="solid"/>
            <a:miter/>
            <a:headEnd type="none" w="med" len="med"/>
            <a:tailEnd type="none" w="med" len="med"/>
          </a:ln>
        </p:spPr>
        <p:txBody>
          <a:bodyPr/>
          <a:p>
            <a:pPr eaLnBrk="1" hangingPunct="1"/>
            <a:r>
              <a:rPr lang="en-US" altLang="zh-CN" sz="2000" b="0" dirty="0">
                <a:latin typeface="Times New Roman" panose="02020603050405020304" pitchFamily="18" charset="0"/>
              </a:rPr>
              <a:t>Remind reader of your </a:t>
            </a:r>
            <a:endParaRPr lang="en-US" altLang="zh-CN" sz="2000" b="0" dirty="0">
              <a:latin typeface="Times New Roman" panose="02020603050405020304" pitchFamily="18" charset="0"/>
            </a:endParaRPr>
          </a:p>
          <a:p>
            <a:pPr eaLnBrk="1" hangingPunct="1"/>
            <a:r>
              <a:rPr lang="en-US" altLang="zh-CN" sz="2000" b="0" dirty="0">
                <a:latin typeface="Times New Roman" panose="02020603050405020304" pitchFamily="18" charset="0"/>
              </a:rPr>
              <a:t>enclosure in which he can find your contact information and request for an interview.</a:t>
            </a:r>
            <a:r>
              <a:rPr lang="en-US" altLang="zh-CN" sz="2000" dirty="0">
                <a:latin typeface="Times New Roman" panose="02020603050405020304" pitchFamily="18" charset="0"/>
              </a:rPr>
              <a:t> </a:t>
            </a:r>
            <a:endParaRPr lang="en-US" altLang="zh-CN" sz="2000" dirty="0">
              <a:latin typeface="Times New Roman" panose="02020603050405020304" pitchFamily="18" charset="0"/>
            </a:endParaRPr>
          </a:p>
        </p:txBody>
      </p:sp>
      <p:sp>
        <p:nvSpPr>
          <p:cNvPr id="33796" name="Rectangle 8"/>
          <p:cNvSpPr/>
          <p:nvPr/>
        </p:nvSpPr>
        <p:spPr>
          <a:xfrm>
            <a:off x="5453063" y="5021263"/>
            <a:ext cx="1425575" cy="576262"/>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fr-FR" altLang="zh-CN" sz="2000" b="0" dirty="0">
                <a:latin typeface="Times New Roman" panose="02020603050405020304" pitchFamily="18" charset="0"/>
              </a:rPr>
              <a:t>Enclosure</a:t>
            </a:r>
            <a:endParaRPr lang="en-US" altLang="zh-CN" sz="2000" dirty="0">
              <a:latin typeface="Arial" panose="020B0604020202020204" pitchFamily="34" charset="0"/>
            </a:endParaRPr>
          </a:p>
        </p:txBody>
      </p:sp>
      <p:cxnSp>
        <p:nvCxnSpPr>
          <p:cNvPr id="33797" name="AutoShape 9"/>
          <p:cNvCxnSpPr/>
          <p:nvPr/>
        </p:nvCxnSpPr>
        <p:spPr>
          <a:xfrm flipH="1">
            <a:off x="2286000" y="8343900"/>
            <a:ext cx="492125" cy="0"/>
          </a:xfrm>
          <a:prstGeom prst="straightConnector1">
            <a:avLst/>
          </a:prstGeom>
          <a:ln w="9525" cap="flat" cmpd="sng">
            <a:solidFill>
              <a:srgbClr val="4F81BD"/>
            </a:solidFill>
            <a:prstDash val="solid"/>
            <a:headEnd type="none" w="med" len="med"/>
            <a:tailEnd type="triangle" w="med" len="med"/>
          </a:ln>
        </p:spPr>
      </p:cxnSp>
      <p:cxnSp>
        <p:nvCxnSpPr>
          <p:cNvPr id="33798" name="AutoShape 10"/>
          <p:cNvCxnSpPr/>
          <p:nvPr/>
        </p:nvCxnSpPr>
        <p:spPr>
          <a:xfrm flipH="1">
            <a:off x="2438400" y="8496300"/>
            <a:ext cx="492125" cy="0"/>
          </a:xfrm>
          <a:prstGeom prst="straightConnector1">
            <a:avLst/>
          </a:prstGeom>
          <a:ln w="9525" cap="flat" cmpd="sng">
            <a:solidFill>
              <a:srgbClr val="4F81BD"/>
            </a:solidFill>
            <a:prstDash val="solid"/>
            <a:headEnd type="none" w="med" len="med"/>
            <a:tailEnd type="triangle" w="med" len="med"/>
          </a:ln>
        </p:spPr>
      </p:cxnSp>
      <p:cxnSp>
        <p:nvCxnSpPr>
          <p:cNvPr id="33799" name="AutoShape 11"/>
          <p:cNvCxnSpPr>
            <a:stCxn id="33796" idx="1"/>
          </p:cNvCxnSpPr>
          <p:nvPr/>
        </p:nvCxnSpPr>
        <p:spPr>
          <a:xfrm flipH="1">
            <a:off x="4679950" y="5310188"/>
            <a:ext cx="773113" cy="7937"/>
          </a:xfrm>
          <a:prstGeom prst="straightConnector1">
            <a:avLst/>
          </a:prstGeom>
          <a:ln w="9525" cap="flat" cmpd="sng">
            <a:solidFill>
              <a:srgbClr val="4F81BD"/>
            </a:solidFill>
            <a:prstDash val="solid"/>
            <a:headEnd type="none" w="med" len="med"/>
            <a:tailEnd type="triangle" w="med" len="med"/>
          </a:ln>
        </p:spPr>
      </p:cxnSp>
      <p:cxnSp>
        <p:nvCxnSpPr>
          <p:cNvPr id="33800" name="AutoShape 12"/>
          <p:cNvCxnSpPr/>
          <p:nvPr/>
        </p:nvCxnSpPr>
        <p:spPr>
          <a:xfrm flipH="1" flipV="1">
            <a:off x="4967288" y="2959100"/>
            <a:ext cx="450850" cy="98425"/>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a:xfrm>
            <a:off x="985838" y="693738"/>
            <a:ext cx="8589962" cy="1300162"/>
          </a:xfrm>
        </p:spPr>
        <p:txBody>
          <a:bodyPr vert="horz" wrap="square" lIns="91440" tIns="45720" rIns="91440" bIns="45720" anchor="ctr" anchorCtr="0"/>
          <a:p>
            <a:r>
              <a:rPr lang="en-US" altLang="zh-CN" sz="2400" i="1" dirty="0">
                <a:solidFill>
                  <a:srgbClr val="282917"/>
                </a:solidFill>
              </a:rPr>
              <a:t>Task 3 </a:t>
            </a:r>
            <a:br>
              <a:rPr lang="zh-CN" altLang="zh-CN" sz="2400" dirty="0">
                <a:solidFill>
                  <a:srgbClr val="282917"/>
                </a:solidFill>
              </a:rPr>
            </a:br>
            <a:r>
              <a:rPr lang="en-US" altLang="zh-CN" sz="2400" dirty="0">
                <a:solidFill>
                  <a:srgbClr val="282917"/>
                </a:solidFill>
                <a:latin typeface="Times New Roman" panose="02020603050405020304" pitchFamily="18" charset="0"/>
              </a:rPr>
              <a:t>Directions: Read the sample and summarize </a:t>
            </a:r>
            <a:br>
              <a:rPr lang="en-US"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the writing process.</a:t>
            </a:r>
            <a:br>
              <a:rPr lang="zh-CN" altLang="zh-CN" sz="2400" dirty="0">
                <a:solidFill>
                  <a:srgbClr val="282917"/>
                </a:solidFill>
                <a:latin typeface="Times New Roman" panose="02020603050405020304" pitchFamily="18" charset="0"/>
              </a:rPr>
            </a:br>
            <a:endParaRPr lang="zh-CN" altLang="en-US" sz="2400" dirty="0">
              <a:solidFill>
                <a:srgbClr val="282917"/>
              </a:solidFill>
              <a:latin typeface="Times New Roman" panose="02020603050405020304" pitchFamily="18" charset="0"/>
            </a:endParaRPr>
          </a:p>
        </p:txBody>
      </p:sp>
      <p:sp>
        <p:nvSpPr>
          <p:cNvPr id="34819" name="内容占位符 2"/>
          <p:cNvSpPr>
            <a:spLocks noGrp="1"/>
          </p:cNvSpPr>
          <p:nvPr>
            <p:ph idx="1"/>
          </p:nvPr>
        </p:nvSpPr>
        <p:spPr>
          <a:xfrm>
            <a:off x="985838" y="1533525"/>
            <a:ext cx="7961312" cy="5124450"/>
          </a:xfrm>
        </p:spPr>
        <p:txBody>
          <a:bodyPr vert="horz" wrap="square" lIns="91440" tIns="45720" rIns="91440" bIns="45720" anchor="t" anchorCtr="0"/>
          <a:p>
            <a:pPr>
              <a:buNone/>
            </a:pPr>
            <a:endParaRPr lang="en-US" altLang="zh-CN" sz="2000" dirty="0">
              <a:solidFill>
                <a:srgbClr val="282917"/>
              </a:solidFill>
            </a:endParaRPr>
          </a:p>
          <a:p>
            <a:pPr>
              <a:buNone/>
            </a:pPr>
            <a:r>
              <a:rPr lang="en-US" altLang="zh-CN" sz="2000" dirty="0">
                <a:solidFill>
                  <a:srgbClr val="282917"/>
                </a:solidFill>
              </a:rPr>
              <a:t>      </a:t>
            </a:r>
            <a:r>
              <a:rPr lang="en-US" altLang="zh-CN" sz="2000" b="0" dirty="0">
                <a:solidFill>
                  <a:srgbClr val="282917"/>
                </a:solidFill>
                <a:latin typeface="Times New Roman" panose="02020603050405020304" pitchFamily="18" charset="0"/>
              </a:rPr>
              <a:t>Step 1: </a:t>
            </a:r>
            <a:r>
              <a:rPr lang="en-US" altLang="zh-CN" sz="2000" b="0" u="sng" dirty="0">
                <a:solidFill>
                  <a:srgbClr val="282917"/>
                </a:solidFill>
                <a:latin typeface="Times New Roman" panose="02020603050405020304" pitchFamily="18" charset="0"/>
              </a:rPr>
              <a:t>     </a:t>
            </a:r>
            <a:r>
              <a:rPr lang="en-US" altLang="zh-CN" sz="2000" b="0" dirty="0">
                <a:solidFill>
                  <a:srgbClr val="282917"/>
                </a:solidFill>
                <a:latin typeface="Times New Roman" panose="02020603050405020304" pitchFamily="18" charset="0"/>
              </a:rPr>
              <a:t>                                           </a:t>
            </a:r>
            <a:endParaRPr lang="zh-CN"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Step 2: </a:t>
            </a:r>
            <a:r>
              <a:rPr lang="en-US" altLang="zh-CN" sz="2000" b="0" u="sng" dirty="0">
                <a:solidFill>
                  <a:srgbClr val="282917"/>
                </a:solidFill>
                <a:latin typeface="Times New Roman" panose="02020603050405020304" pitchFamily="18" charset="0"/>
              </a:rPr>
              <a:t>                                             </a:t>
            </a:r>
            <a:endParaRPr lang="zh-CN"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Step 3: </a:t>
            </a:r>
            <a:r>
              <a:rPr lang="en-US" altLang="zh-CN" sz="2000" b="0" u="sng" dirty="0">
                <a:solidFill>
                  <a:srgbClr val="282917"/>
                </a:solidFill>
                <a:latin typeface="Times New Roman" panose="02020603050405020304" pitchFamily="18" charset="0"/>
              </a:rPr>
              <a:t>                                             </a:t>
            </a:r>
            <a:endParaRPr lang="zh-CN"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Step 4: </a:t>
            </a:r>
            <a:r>
              <a:rPr lang="en-US" altLang="zh-CN" sz="2000" b="0" u="sng" dirty="0">
                <a:solidFill>
                  <a:srgbClr val="282917"/>
                </a:solidFill>
                <a:latin typeface="Times New Roman" panose="02020603050405020304" pitchFamily="18" charset="0"/>
              </a:rPr>
              <a:t>                                             </a:t>
            </a:r>
            <a:endParaRPr lang="zh-CN" altLang="zh-CN" sz="2000" b="0" dirty="0">
              <a:solidFill>
                <a:srgbClr val="282917"/>
              </a:solidFill>
              <a:latin typeface="Times New Roman" panose="02020603050405020304" pitchFamily="18" charset="0"/>
            </a:endParaRPr>
          </a:p>
        </p:txBody>
      </p:sp>
      <p:cxnSp>
        <p:nvCxnSpPr>
          <p:cNvPr id="5" name="直接连接符 4"/>
          <p:cNvCxnSpPr/>
          <p:nvPr/>
        </p:nvCxnSpPr>
        <p:spPr>
          <a:xfrm flipV="1">
            <a:off x="2551113" y="2093913"/>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71750" y="2492375"/>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55875" y="289083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541588" y="328930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4824" name="Rectangle 8"/>
          <p:cNvSpPr/>
          <p:nvPr/>
        </p:nvSpPr>
        <p:spPr>
          <a:xfrm>
            <a:off x="1308100" y="3513138"/>
            <a:ext cx="3879850" cy="396875"/>
          </a:xfrm>
          <a:prstGeom prst="rect">
            <a:avLst/>
          </a:prstGeom>
          <a:noFill/>
          <a:ln w="9525">
            <a:noFill/>
          </a:ln>
        </p:spPr>
        <p:txBody>
          <a:bodyPr wrap="none">
            <a:spAutoFit/>
          </a:bodyPr>
          <a:p>
            <a:pPr>
              <a:spcBef>
                <a:spcPct val="20000"/>
              </a:spcBef>
              <a:buSzPct val="85000"/>
              <a:buFont typeface="Wingdings" panose="05000000000000000000" pitchFamily="2" charset="2"/>
            </a:pPr>
            <a:r>
              <a:rPr lang="en-US" altLang="zh-CN" sz="2000" b="0" dirty="0">
                <a:solidFill>
                  <a:srgbClr val="282917"/>
                </a:solidFill>
                <a:latin typeface="Times New Roman" panose="02020603050405020304" pitchFamily="18" charset="0"/>
              </a:rPr>
              <a:t> Step 5:</a:t>
            </a:r>
            <a:r>
              <a:rPr lang="en-US" altLang="zh-CN" dirty="0">
                <a:latin typeface="Arial" panose="020B0604020202020204" pitchFamily="34" charset="0"/>
              </a:rPr>
              <a:t>                                              </a:t>
            </a:r>
            <a:endParaRPr lang="zh-CN" altLang="zh-CN" dirty="0">
              <a:latin typeface="Arial" panose="020B0604020202020204" pitchFamily="34" charset="0"/>
            </a:endParaRPr>
          </a:p>
        </p:txBody>
      </p:sp>
      <p:cxnSp>
        <p:nvCxnSpPr>
          <p:cNvPr id="4" name="直接连接符 8"/>
          <p:cNvCxnSpPr/>
          <p:nvPr/>
        </p:nvCxnSpPr>
        <p:spPr>
          <a:xfrm flipV="1">
            <a:off x="2584450" y="3697288"/>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4826" name="Rectangle 10"/>
          <p:cNvSpPr/>
          <p:nvPr/>
        </p:nvSpPr>
        <p:spPr>
          <a:xfrm>
            <a:off x="1403350" y="4010025"/>
            <a:ext cx="3816350" cy="396875"/>
          </a:xfrm>
          <a:prstGeom prst="rect">
            <a:avLst/>
          </a:prstGeom>
          <a:noFill/>
          <a:ln w="9525">
            <a:noFill/>
          </a:ln>
        </p:spPr>
        <p:txBody>
          <a:bodyPr wrap="none">
            <a:spAutoFit/>
          </a:bodyPr>
          <a:p>
            <a:pPr>
              <a:spcBef>
                <a:spcPct val="20000"/>
              </a:spcBef>
              <a:buSzPct val="85000"/>
              <a:buFont typeface="Wingdings" panose="05000000000000000000" pitchFamily="2" charset="2"/>
            </a:pPr>
            <a:r>
              <a:rPr lang="en-US" altLang="zh-CN" sz="2000" b="0" dirty="0">
                <a:solidFill>
                  <a:srgbClr val="282917"/>
                </a:solidFill>
                <a:latin typeface="Times New Roman" panose="02020603050405020304" pitchFamily="18" charset="0"/>
              </a:rPr>
              <a:t>Step 6:</a:t>
            </a:r>
            <a:r>
              <a:rPr lang="en-US" altLang="zh-CN" dirty="0">
                <a:latin typeface="Arial" panose="020B0604020202020204" pitchFamily="34" charset="0"/>
              </a:rPr>
              <a:t>                                              </a:t>
            </a:r>
            <a:endParaRPr lang="zh-CN" altLang="zh-CN" dirty="0">
              <a:latin typeface="Arial" panose="020B0604020202020204" pitchFamily="34" charset="0"/>
            </a:endParaRPr>
          </a:p>
        </p:txBody>
      </p:sp>
      <p:cxnSp>
        <p:nvCxnSpPr>
          <p:cNvPr id="6" name="直接连接符 8"/>
          <p:cNvCxnSpPr/>
          <p:nvPr/>
        </p:nvCxnSpPr>
        <p:spPr>
          <a:xfrm flipV="1">
            <a:off x="2608263" y="4281488"/>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6867" name="内容占位符 2"/>
          <p:cNvSpPr>
            <a:spLocks noGrp="1"/>
          </p:cNvSpPr>
          <p:nvPr/>
        </p:nvSpPr>
        <p:spPr>
          <a:xfrm>
            <a:off x="2205038" y="1603693"/>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lnSpc>
                <a:spcPct val="120000"/>
              </a:lnSpc>
              <a:buNone/>
            </a:pPr>
            <a:r>
              <a:rPr lang="en-US" altLang="zh-CN" sz="2000" b="0" dirty="0">
                <a:latin typeface="Times New Roman" panose="02020603050405020304" pitchFamily="18" charset="0"/>
              </a:rPr>
              <a:t> Writing the heading and the date</a:t>
            </a: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 Presenting the salutation</a:t>
            </a: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 Composing the body</a:t>
            </a: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 Writing the complimentary close</a:t>
            </a: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 Adding the signature</a:t>
            </a: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  Enclosing the attachment /Enclosure</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867">
                                            <p:txEl>
                                              <p:pRg st="1" end="1"/>
                                            </p:txEl>
                                          </p:spTgt>
                                        </p:tgtEl>
                                        <p:attrNameLst>
                                          <p:attrName>style.visibility</p:attrName>
                                        </p:attrNameLst>
                                      </p:cBhvr>
                                      <p:to>
                                        <p:strVal val="visible"/>
                                      </p:to>
                                    </p:set>
                                    <p:anim calcmode="lin" valueType="num">
                                      <p:cBhvr additive="base">
                                        <p:cTn id="13" dur="5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867">
                                            <p:txEl>
                                              <p:pRg st="2" end="2"/>
                                            </p:txEl>
                                          </p:spTgt>
                                        </p:tgtEl>
                                        <p:attrNameLst>
                                          <p:attrName>style.visibility</p:attrName>
                                        </p:attrNameLst>
                                      </p:cBhvr>
                                      <p:to>
                                        <p:strVal val="visible"/>
                                      </p:to>
                                    </p:set>
                                    <p:anim calcmode="lin" valueType="num">
                                      <p:cBhvr additive="base">
                                        <p:cTn id="19" dur="5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6867">
                                            <p:txEl>
                                              <p:pRg st="3" end="3"/>
                                            </p:txEl>
                                          </p:spTgt>
                                        </p:tgtEl>
                                        <p:attrNameLst>
                                          <p:attrName>style.visibility</p:attrName>
                                        </p:attrNameLst>
                                      </p:cBhvr>
                                      <p:to>
                                        <p:strVal val="visible"/>
                                      </p:to>
                                    </p:set>
                                    <p:anim calcmode="lin" valueType="num">
                                      <p:cBhvr additive="base">
                                        <p:cTn id="25" dur="500" fill="hold"/>
                                        <p:tgtEl>
                                          <p:spTgt spid="3686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8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6867">
                                            <p:txEl>
                                              <p:pRg st="4" end="4"/>
                                            </p:txEl>
                                          </p:spTgt>
                                        </p:tgtEl>
                                        <p:attrNameLst>
                                          <p:attrName>style.visibility</p:attrName>
                                        </p:attrNameLst>
                                      </p:cBhvr>
                                      <p:to>
                                        <p:strVal val="visible"/>
                                      </p:to>
                                    </p:set>
                                    <p:anim calcmode="lin" valueType="num">
                                      <p:cBhvr additive="base">
                                        <p:cTn id="31" dur="500" fill="hold"/>
                                        <p:tgtEl>
                                          <p:spTgt spid="3686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68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6867">
                                            <p:txEl>
                                              <p:pRg st="5" end="5"/>
                                            </p:txEl>
                                          </p:spTgt>
                                        </p:tgtEl>
                                        <p:attrNameLst>
                                          <p:attrName>style.visibility</p:attrName>
                                        </p:attrNameLst>
                                      </p:cBhvr>
                                      <p:to>
                                        <p:strVal val="visible"/>
                                      </p:to>
                                    </p:set>
                                    <p:anim calcmode="lin" valueType="num">
                                      <p:cBhvr additive="base">
                                        <p:cTn id="37" dur="500" fill="hold"/>
                                        <p:tgtEl>
                                          <p:spTgt spid="3686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686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2"/>
          <p:cNvSpPr txBox="1"/>
          <p:nvPr/>
        </p:nvSpPr>
        <p:spPr>
          <a:xfrm>
            <a:off x="1483360" y="1666875"/>
            <a:ext cx="7035800" cy="218757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eaLnBrk="1" hangingPunct="1"/>
            <a:endParaRPr lang="zh-CN" altLang="en-US" b="0" dirty="0">
              <a:latin typeface="Arial" panose="020B0604020202020204" pitchFamily="34" charset="0"/>
            </a:endParaRPr>
          </a:p>
          <a:p>
            <a:pPr eaLnBrk="1" hangingPunct="1"/>
            <a:r>
              <a:rPr lang="en-US" altLang="zh-CN" sz="2000" b="0" dirty="0">
                <a:latin typeface="Times New Roman" panose="02020603050405020304" pitchFamily="18" charset="0"/>
              </a:rPr>
              <a:t>    advertised: adj. </a:t>
            </a:r>
            <a:r>
              <a:rPr lang="zh-CN" altLang="en-US" sz="2000" b="0" dirty="0">
                <a:latin typeface="Times New Roman" panose="02020603050405020304" pitchFamily="18" charset="0"/>
              </a:rPr>
              <a:t>广告的</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detail-oriented</a:t>
            </a:r>
            <a:r>
              <a:rPr lang="zh-CN" altLang="en-US" sz="2000" b="0" dirty="0">
                <a:latin typeface="Times New Roman" panose="02020603050405020304" pitchFamily="18" charset="0"/>
              </a:rPr>
              <a:t>：</a:t>
            </a:r>
            <a:r>
              <a:rPr lang="en-US" altLang="zh-CN" sz="2000" b="0" dirty="0">
                <a:latin typeface="Times New Roman" panose="02020603050405020304" pitchFamily="18" charset="0"/>
              </a:rPr>
              <a:t>adj. </a:t>
            </a:r>
            <a:r>
              <a:rPr lang="zh-CN" altLang="en-US" sz="2000" b="0" dirty="0">
                <a:latin typeface="Times New Roman" panose="02020603050405020304" pitchFamily="18" charset="0"/>
              </a:rPr>
              <a:t>注重细节的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interaction</a:t>
            </a:r>
            <a:r>
              <a:rPr lang="zh-CN" altLang="en-US" sz="2000" b="0" dirty="0">
                <a:latin typeface="Times New Roman" panose="02020603050405020304" pitchFamily="18" charset="0"/>
              </a:rPr>
              <a:t>： </a:t>
            </a:r>
            <a:r>
              <a:rPr lang="en-US" altLang="zh-CN" sz="2000" b="0" dirty="0">
                <a:latin typeface="Times New Roman" panose="02020603050405020304" pitchFamily="18" charset="0"/>
              </a:rPr>
              <a:t>n. </a:t>
            </a:r>
            <a:r>
              <a:rPr lang="zh-CN" altLang="en-US" sz="2000" b="0" dirty="0">
                <a:latin typeface="Times New Roman" panose="02020603050405020304" pitchFamily="18" charset="0"/>
              </a:rPr>
              <a:t>互动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outline</a:t>
            </a:r>
            <a:r>
              <a:rPr lang="zh-CN" altLang="en-US" sz="2000" b="0" dirty="0">
                <a:latin typeface="Times New Roman" panose="02020603050405020304" pitchFamily="18" charset="0"/>
              </a:rPr>
              <a:t>：</a:t>
            </a:r>
            <a:r>
              <a:rPr lang="en-US" altLang="zh-CN" sz="2000" b="0" dirty="0">
                <a:latin typeface="Times New Roman" panose="02020603050405020304" pitchFamily="18" charset="0"/>
              </a:rPr>
              <a:t>v. </a:t>
            </a:r>
            <a:r>
              <a:rPr lang="zh-CN" altLang="en-US" sz="2000" b="0" dirty="0">
                <a:latin typeface="Times New Roman" panose="02020603050405020304" pitchFamily="18" charset="0"/>
              </a:rPr>
              <a:t>概述</a:t>
            </a:r>
            <a:endParaRPr lang="zh-CN" altLang="zh-CN" sz="2000" b="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1591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Ⅳ.Useful Expressions                              </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1.Words and Phrases</a:t>
            </a:r>
            <a:br>
              <a:rPr kumimoji="0" lang="en-US" altLang="zh-CN"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7891" name="内容占位符 2"/>
          <p:cNvSpPr>
            <a:spLocks noGrp="1"/>
          </p:cNvSpPr>
          <p:nvPr>
            <p:ph idx="1"/>
          </p:nvPr>
        </p:nvSpPr>
        <p:spPr>
          <a:xfrm>
            <a:off x="1238250" y="1444625"/>
            <a:ext cx="7753350" cy="5080000"/>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rPr>
              <a:t>Words</a:t>
            </a:r>
            <a:endParaRPr lang="en-US" altLang="zh-CN" sz="2000" dirty="0">
              <a:solidFill>
                <a:srgbClr val="282917"/>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active adj. </a:t>
            </a:r>
            <a:r>
              <a:rPr lang="zh-CN" altLang="en-US" sz="2000" b="0" dirty="0">
                <a:solidFill>
                  <a:schemeClr val="tx1"/>
                </a:solidFill>
                <a:latin typeface="Times New Roman" panose="02020603050405020304" pitchFamily="18" charset="0"/>
              </a:rPr>
              <a:t>主动的，活跃的               </a:t>
            </a:r>
            <a:r>
              <a:rPr lang="en-US" altLang="zh-CN" sz="2000" b="0" dirty="0">
                <a:solidFill>
                  <a:schemeClr val="tx1"/>
                </a:solidFill>
                <a:latin typeface="Times New Roman" panose="02020603050405020304" pitchFamily="18" charset="0"/>
              </a:rPr>
              <a:t>aggressive adj. </a:t>
            </a:r>
            <a:r>
              <a:rPr lang="zh-CN" altLang="en-US" sz="2000" b="0" dirty="0">
                <a:solidFill>
                  <a:schemeClr val="tx1"/>
                </a:solidFill>
                <a:latin typeface="Times New Roman" panose="02020603050405020304" pitchFamily="18" charset="0"/>
              </a:rPr>
              <a:t>有进取心的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ambitious adj. </a:t>
            </a:r>
            <a:r>
              <a:rPr lang="zh-CN" altLang="en-US" sz="2000" b="0" dirty="0">
                <a:solidFill>
                  <a:schemeClr val="tx1"/>
                </a:solidFill>
                <a:latin typeface="Times New Roman" panose="02020603050405020304" pitchFamily="18" charset="0"/>
              </a:rPr>
              <a:t>有雄心壮志的             </a:t>
            </a:r>
            <a:r>
              <a:rPr lang="en-US" altLang="zh-CN" sz="2000" b="0" dirty="0">
                <a:solidFill>
                  <a:schemeClr val="tx1"/>
                </a:solidFill>
                <a:latin typeface="Times New Roman" panose="02020603050405020304" pitchFamily="18" charset="0"/>
              </a:rPr>
              <a:t>capable adj. </a:t>
            </a:r>
            <a:r>
              <a:rPr lang="zh-CN" altLang="en-US" sz="2000" b="0" dirty="0">
                <a:solidFill>
                  <a:schemeClr val="tx1"/>
                </a:solidFill>
                <a:latin typeface="Times New Roman" panose="02020603050405020304" pitchFamily="18" charset="0"/>
              </a:rPr>
              <a:t>有能力的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competent adj.</a:t>
            </a:r>
            <a:r>
              <a:rPr lang="zh-CN" altLang="en-US" sz="2000" b="0" dirty="0">
                <a:solidFill>
                  <a:schemeClr val="tx1"/>
                </a:solidFill>
                <a:latin typeface="Times New Roman" panose="02020603050405020304" pitchFamily="18" charset="0"/>
              </a:rPr>
              <a:t>能胜任的                     </a:t>
            </a:r>
            <a:r>
              <a:rPr lang="en-US" altLang="zh-CN" sz="2000" b="0" dirty="0">
                <a:solidFill>
                  <a:schemeClr val="tx1"/>
                </a:solidFill>
                <a:latin typeface="Times New Roman" panose="02020603050405020304" pitchFamily="18" charset="0"/>
              </a:rPr>
              <a:t>cooperative adj. </a:t>
            </a:r>
            <a:r>
              <a:rPr lang="zh-CN" altLang="en-US" sz="2000" b="0" dirty="0">
                <a:solidFill>
                  <a:schemeClr val="tx1"/>
                </a:solidFill>
                <a:latin typeface="Times New Roman" panose="02020603050405020304" pitchFamily="18" charset="0"/>
              </a:rPr>
              <a:t>有合作精神的</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demand v./n. </a:t>
            </a:r>
            <a:r>
              <a:rPr lang="zh-CN" altLang="en-US" sz="2000" b="0" dirty="0">
                <a:solidFill>
                  <a:schemeClr val="tx1"/>
                </a:solidFill>
                <a:latin typeface="Times New Roman" panose="02020603050405020304" pitchFamily="18" charset="0"/>
              </a:rPr>
              <a:t>需要，请求                   </a:t>
            </a:r>
            <a:r>
              <a:rPr lang="en-US" altLang="zh-CN" sz="2000" b="0" dirty="0">
                <a:solidFill>
                  <a:schemeClr val="tx1"/>
                </a:solidFill>
                <a:latin typeface="Times New Roman" panose="02020603050405020304" pitchFamily="18" charset="0"/>
              </a:rPr>
              <a:t>devoted adj. </a:t>
            </a:r>
            <a:r>
              <a:rPr lang="zh-CN" altLang="en-US" sz="2000" b="0" dirty="0">
                <a:solidFill>
                  <a:schemeClr val="tx1"/>
                </a:solidFill>
                <a:latin typeface="Times New Roman" panose="02020603050405020304" pitchFamily="18" charset="0"/>
              </a:rPr>
              <a:t>有献身精神的</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disciplined adj. </a:t>
            </a:r>
            <a:r>
              <a:rPr lang="zh-CN" altLang="en-US" sz="2000" b="0" dirty="0">
                <a:solidFill>
                  <a:schemeClr val="tx1"/>
                </a:solidFill>
                <a:latin typeface="Times New Roman" panose="02020603050405020304" pitchFamily="18" charset="0"/>
              </a:rPr>
              <a:t>守纪律的                   </a:t>
            </a:r>
            <a:r>
              <a:rPr lang="en-US" altLang="zh-CN" sz="2000" b="0" dirty="0">
                <a:solidFill>
                  <a:schemeClr val="tx1"/>
                </a:solidFill>
                <a:latin typeface="Times New Roman" panose="02020603050405020304" pitchFamily="18" charset="0"/>
              </a:rPr>
              <a:t>efficient adj.</a:t>
            </a:r>
            <a:r>
              <a:rPr lang="zh-CN" altLang="en-US" sz="2000" b="0" dirty="0">
                <a:solidFill>
                  <a:schemeClr val="tx1"/>
                </a:solidFill>
                <a:latin typeface="Times New Roman" panose="02020603050405020304" pitchFamily="18" charset="0"/>
              </a:rPr>
              <a:t>有效率的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energetic adj. </a:t>
            </a:r>
            <a:r>
              <a:rPr lang="zh-CN" altLang="en-US" sz="2000" b="0" dirty="0">
                <a:solidFill>
                  <a:schemeClr val="tx1"/>
                </a:solidFill>
                <a:latin typeface="Times New Roman" panose="02020603050405020304" pitchFamily="18" charset="0"/>
              </a:rPr>
              <a:t>精力充沛的                   </a:t>
            </a:r>
            <a:r>
              <a:rPr lang="en-US" altLang="zh-CN" sz="2000" b="0" dirty="0">
                <a:solidFill>
                  <a:schemeClr val="tx1"/>
                </a:solidFill>
                <a:latin typeface="Times New Roman" panose="02020603050405020304" pitchFamily="18" charset="0"/>
              </a:rPr>
              <a:t>faithful adj. </a:t>
            </a:r>
            <a:r>
              <a:rPr lang="zh-CN" altLang="en-US" sz="2000" b="0" dirty="0">
                <a:solidFill>
                  <a:schemeClr val="tx1"/>
                </a:solidFill>
                <a:latin typeface="Times New Roman" panose="02020603050405020304" pitchFamily="18" charset="0"/>
              </a:rPr>
              <a:t>忠诚的</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mastery n.</a:t>
            </a:r>
            <a:r>
              <a:rPr lang="zh-CN" altLang="en-US" sz="2000" b="0" dirty="0">
                <a:solidFill>
                  <a:schemeClr val="tx1"/>
                </a:solidFill>
                <a:latin typeface="Times New Roman" panose="02020603050405020304" pitchFamily="18" charset="0"/>
              </a:rPr>
              <a:t>精通                            </a:t>
            </a:r>
            <a:r>
              <a:rPr lang="en-US" altLang="zh-CN" sz="2000" b="0" dirty="0">
                <a:solidFill>
                  <a:schemeClr val="tx1"/>
                </a:solidFill>
                <a:latin typeface="Times New Roman" panose="02020603050405020304" pitchFamily="18" charset="0"/>
              </a:rPr>
              <a:t>multilingual adj.</a:t>
            </a:r>
            <a:r>
              <a:rPr lang="zh-CN" altLang="en-US" sz="2000" b="0" dirty="0">
                <a:solidFill>
                  <a:schemeClr val="tx1"/>
                </a:solidFill>
                <a:latin typeface="Times New Roman" panose="02020603050405020304" pitchFamily="18" charset="0"/>
              </a:rPr>
              <a:t>（能）使用多种语言的</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outstanding adj. </a:t>
            </a:r>
            <a:r>
              <a:rPr lang="zh-CN" altLang="en-US" sz="2000" b="0" dirty="0">
                <a:solidFill>
                  <a:schemeClr val="tx1"/>
                </a:solidFill>
                <a:latin typeface="Times New Roman" panose="02020603050405020304" pitchFamily="18" charset="0"/>
              </a:rPr>
              <a:t>出色的                      </a:t>
            </a:r>
            <a:r>
              <a:rPr lang="en-US" altLang="zh-CN" sz="2000" b="0" dirty="0">
                <a:solidFill>
                  <a:schemeClr val="tx1"/>
                </a:solidFill>
                <a:latin typeface="Times New Roman" panose="02020603050405020304" pitchFamily="18" charset="0"/>
              </a:rPr>
              <a:t>recruit v. </a:t>
            </a:r>
            <a:r>
              <a:rPr lang="zh-CN" altLang="en-US" sz="2000" b="0" dirty="0">
                <a:solidFill>
                  <a:schemeClr val="tx1"/>
                </a:solidFill>
                <a:latin typeface="Times New Roman" panose="02020603050405020304" pitchFamily="18" charset="0"/>
              </a:rPr>
              <a:t>招聘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resourceful adj. </a:t>
            </a:r>
            <a:r>
              <a:rPr lang="zh-CN" altLang="en-US" sz="2000" b="0" dirty="0">
                <a:solidFill>
                  <a:schemeClr val="tx1"/>
                </a:solidFill>
                <a:latin typeface="Times New Roman" panose="02020603050405020304" pitchFamily="18" charset="0"/>
              </a:rPr>
              <a:t>应变能力强               </a:t>
            </a:r>
            <a:r>
              <a:rPr lang="en-US" altLang="zh-CN" sz="2000" b="0" dirty="0">
                <a:solidFill>
                  <a:schemeClr val="tx1"/>
                </a:solidFill>
                <a:latin typeface="Times New Roman" panose="02020603050405020304" pitchFamily="18" charset="0"/>
              </a:rPr>
              <a:t>vacancy n. </a:t>
            </a:r>
            <a:r>
              <a:rPr lang="zh-CN" altLang="en-US" sz="2000" b="0" dirty="0">
                <a:solidFill>
                  <a:schemeClr val="tx1"/>
                </a:solidFill>
                <a:latin typeface="Times New Roman" panose="02020603050405020304" pitchFamily="18" charset="0"/>
              </a:rPr>
              <a:t>空位             </a:t>
            </a:r>
            <a:endParaRPr lang="zh-CN" altLang="en-US" sz="2000" b="0" dirty="0">
              <a:solidFill>
                <a:schemeClr val="tx1"/>
              </a:solidFill>
              <a:latin typeface="Times New Roman" panose="02020603050405020304" pitchFamily="18" charset="0"/>
            </a:endParaRPr>
          </a:p>
          <a:p>
            <a:pPr algn="just">
              <a:buNone/>
            </a:pPr>
            <a:r>
              <a:rPr lang="zh-CN" altLang="en-US" dirty="0"/>
              <a:t> </a:t>
            </a:r>
            <a:endParaRPr lang="zh-CN" altLang="en-US" dirty="0"/>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内容占位符 2"/>
          <p:cNvSpPr>
            <a:spLocks noGrp="1"/>
          </p:cNvSpPr>
          <p:nvPr>
            <p:ph idx="1"/>
          </p:nvPr>
        </p:nvSpPr>
        <p:spPr>
          <a:xfrm>
            <a:off x="1696720" y="709613"/>
            <a:ext cx="7664450" cy="5437187"/>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rPr>
              <a:t>Phrases    </a:t>
            </a:r>
            <a:endParaRPr lang="zh-CN" altLang="zh-CN" sz="2000" dirty="0">
              <a:solidFill>
                <a:srgbClr val="282917"/>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administrative assistant </a:t>
            </a:r>
            <a:r>
              <a:rPr lang="zh-CN" altLang="en-US" sz="2000" b="0" dirty="0">
                <a:solidFill>
                  <a:schemeClr val="tx1"/>
                </a:solidFill>
                <a:latin typeface="Times New Roman" panose="02020603050405020304" pitchFamily="18" charset="0"/>
              </a:rPr>
              <a:t>行政助理             </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apply for </a:t>
            </a:r>
            <a:r>
              <a:rPr lang="zh-CN" altLang="en-US" sz="2000" b="0" dirty="0">
                <a:solidFill>
                  <a:schemeClr val="tx1"/>
                </a:solidFill>
                <a:latin typeface="Times New Roman" panose="02020603050405020304" pitchFamily="18" charset="0"/>
              </a:rPr>
              <a:t>申请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at your convenience </a:t>
            </a:r>
            <a:r>
              <a:rPr lang="zh-CN" altLang="en-US" sz="2000" b="0" dirty="0">
                <a:solidFill>
                  <a:schemeClr val="tx1"/>
                </a:solidFill>
                <a:latin typeface="Times New Roman" panose="02020603050405020304" pitchFamily="18" charset="0"/>
              </a:rPr>
              <a:t>在你方便的时候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be employed as </a:t>
            </a:r>
            <a:r>
              <a:rPr lang="zh-CN" altLang="en-US" sz="2000" b="0" dirty="0">
                <a:solidFill>
                  <a:schemeClr val="tx1"/>
                </a:solidFill>
                <a:latin typeface="Times New Roman" panose="02020603050405020304" pitchFamily="18" charset="0"/>
              </a:rPr>
              <a:t>担任</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design engineer </a:t>
            </a:r>
            <a:r>
              <a:rPr lang="zh-CN" altLang="en-US" sz="2000" b="0" dirty="0">
                <a:solidFill>
                  <a:schemeClr val="tx1"/>
                </a:solidFill>
                <a:latin typeface="Times New Roman" panose="02020603050405020304" pitchFamily="18" charset="0"/>
              </a:rPr>
              <a:t>设计工程师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eventual goal</a:t>
            </a:r>
            <a:r>
              <a:rPr lang="zh-CN" altLang="en-US" sz="2000" b="0" dirty="0">
                <a:solidFill>
                  <a:schemeClr val="tx1"/>
                </a:solidFill>
                <a:latin typeface="Times New Roman" panose="02020603050405020304" pitchFamily="18" charset="0"/>
              </a:rPr>
              <a:t>最终目标</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foreign trade practice  </a:t>
            </a:r>
            <a:r>
              <a:rPr lang="zh-CN" altLang="en-US" sz="2000" b="0" dirty="0">
                <a:solidFill>
                  <a:schemeClr val="tx1"/>
                </a:solidFill>
                <a:latin typeface="Times New Roman" panose="02020603050405020304" pitchFamily="18" charset="0"/>
              </a:rPr>
              <a:t>外贸实务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good communication skill </a:t>
            </a:r>
            <a:r>
              <a:rPr lang="zh-CN" altLang="en-US" sz="2000" b="0" dirty="0">
                <a:solidFill>
                  <a:schemeClr val="tx1"/>
                </a:solidFill>
                <a:latin typeface="Times New Roman" panose="02020603050405020304" pitchFamily="18" charset="0"/>
              </a:rPr>
              <a:t>良好的交际技能</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high sense of responsibility</a:t>
            </a:r>
            <a:r>
              <a:rPr lang="zh-CN" altLang="en-US" sz="2000" b="0" dirty="0">
                <a:solidFill>
                  <a:schemeClr val="tx1"/>
                </a:solidFill>
                <a:latin typeface="Times New Roman" panose="02020603050405020304" pitchFamily="18" charset="0"/>
              </a:rPr>
              <a:t>高度责任感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in charge of </a:t>
            </a:r>
            <a:r>
              <a:rPr lang="zh-CN" altLang="en-US" sz="2000" b="0" dirty="0">
                <a:solidFill>
                  <a:schemeClr val="tx1"/>
                </a:solidFill>
                <a:latin typeface="Times New Roman" panose="02020603050405020304" pitchFamily="18" charset="0"/>
              </a:rPr>
              <a:t>负责</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leadership quality  </a:t>
            </a:r>
            <a:r>
              <a:rPr lang="zh-CN" altLang="en-US" sz="2000" b="0" dirty="0">
                <a:solidFill>
                  <a:schemeClr val="tx1"/>
                </a:solidFill>
                <a:latin typeface="Times New Roman" panose="02020603050405020304" pitchFamily="18" charset="0"/>
              </a:rPr>
              <a:t>领导素质                 </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short-hand and typing skills</a:t>
            </a:r>
            <a:r>
              <a:rPr lang="zh-CN" altLang="en-US" sz="2000" b="0" dirty="0">
                <a:solidFill>
                  <a:schemeClr val="tx1"/>
                </a:solidFill>
                <a:latin typeface="Times New Roman" panose="02020603050405020304" pitchFamily="18" charset="0"/>
              </a:rPr>
              <a:t>速记和打字能力</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willing to work under pressure</a:t>
            </a:r>
            <a:r>
              <a:rPr lang="zh-CN" altLang="en-US" sz="2000" b="0" dirty="0">
                <a:solidFill>
                  <a:schemeClr val="tx1"/>
                </a:solidFill>
                <a:latin typeface="Times New Roman" panose="02020603050405020304" pitchFamily="18" charset="0"/>
              </a:rPr>
              <a:t>愿意在压力下工作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working knowledge </a:t>
            </a:r>
            <a:r>
              <a:rPr lang="zh-CN" altLang="en-US" sz="2000" b="0" dirty="0">
                <a:solidFill>
                  <a:schemeClr val="tx1"/>
                </a:solidFill>
                <a:latin typeface="Times New Roman" panose="02020603050405020304" pitchFamily="18" charset="0"/>
              </a:rPr>
              <a:t>运用知识         </a:t>
            </a:r>
            <a:endParaRPr lang="zh-CN" altLang="en-US" sz="2000" b="0" dirty="0">
              <a:solidFill>
                <a:schemeClr val="tx1"/>
              </a:solidFill>
              <a:latin typeface="Times New Roman" panose="02020603050405020304" pitchFamily="18" charset="0"/>
            </a:endParaRPr>
          </a:p>
          <a:p>
            <a:pPr algn="just">
              <a:buNone/>
            </a:pPr>
            <a:r>
              <a:rPr lang="zh-CN" altLang="en-US" sz="2000" dirty="0">
                <a:solidFill>
                  <a:schemeClr val="tx1"/>
                </a:solidFill>
                <a:latin typeface="Times New Roman" panose="02020603050405020304" pitchFamily="18" charset="0"/>
              </a:rPr>
              <a:t> </a:t>
            </a:r>
            <a:endParaRPr lang="zh-CN" altLang="en-US" sz="20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内容占位符 2"/>
          <p:cNvSpPr>
            <a:spLocks noGrp="1"/>
          </p:cNvSpPr>
          <p:nvPr>
            <p:ph idx="1"/>
          </p:nvPr>
        </p:nvSpPr>
        <p:spPr>
          <a:xfrm>
            <a:off x="1416050" y="1741488"/>
            <a:ext cx="7477125" cy="4438650"/>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rPr>
              <a:t>In this unit, you will learn:  </a:t>
            </a:r>
            <a:endParaRPr lang="zh-CN" altLang="zh-CN" sz="2000" dirty="0">
              <a:solidFill>
                <a:srgbClr val="FF0000"/>
              </a:solidFill>
              <a:latin typeface="Times New Roman" panose="02020603050405020304" pitchFamily="18" charset="0"/>
            </a:endParaRPr>
          </a:p>
          <a:p>
            <a:r>
              <a:rPr lang="en-US" altLang="zh-CN" sz="2000" b="0" dirty="0">
                <a:solidFill>
                  <a:schemeClr val="tx1"/>
                </a:solidFill>
                <a:latin typeface="Times New Roman" panose="02020603050405020304" pitchFamily="18" charset="0"/>
              </a:rPr>
              <a:t>the connotation of a job application letter; </a:t>
            </a:r>
            <a:endParaRPr lang="en-US" altLang="zh-CN" sz="2000" b="0" dirty="0">
              <a:solidFill>
                <a:schemeClr val="tx1"/>
              </a:solidFill>
              <a:latin typeface="Times New Roman" panose="02020603050405020304" pitchFamily="18" charset="0"/>
            </a:endParaRPr>
          </a:p>
          <a:p>
            <a:r>
              <a:rPr lang="en-US" altLang="zh-CN" sz="2000" b="0" dirty="0">
                <a:solidFill>
                  <a:schemeClr val="tx1"/>
                </a:solidFill>
                <a:latin typeface="Times New Roman" panose="02020603050405020304" pitchFamily="18" charset="0"/>
              </a:rPr>
              <a:t>the</a:t>
            </a:r>
            <a:r>
              <a:rPr lang="en-US" altLang="zh-CN" sz="200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writing patterns of the job application letter;</a:t>
            </a:r>
            <a:endParaRPr lang="en-US" altLang="zh-CN" sz="2000" b="0" dirty="0">
              <a:solidFill>
                <a:schemeClr val="tx1"/>
              </a:solidFill>
              <a:latin typeface="Times New Roman" panose="02020603050405020304" pitchFamily="18" charset="0"/>
            </a:endParaRPr>
          </a:p>
          <a:p>
            <a:r>
              <a:rPr lang="en-US" altLang="zh-CN" sz="2000" b="0" dirty="0">
                <a:solidFill>
                  <a:schemeClr val="tx1"/>
                </a:solidFill>
                <a:latin typeface="Times New Roman" panose="02020603050405020304" pitchFamily="18" charset="0"/>
              </a:rPr>
              <a:t>the format and the content of a job application letter; </a:t>
            </a:r>
            <a:endParaRPr lang="en-US" altLang="zh-CN" sz="2000" b="0" dirty="0">
              <a:solidFill>
                <a:schemeClr val="tx1"/>
              </a:solidFill>
              <a:latin typeface="Times New Roman" panose="02020603050405020304" pitchFamily="18" charset="0"/>
            </a:endParaRPr>
          </a:p>
          <a:p>
            <a:r>
              <a:rPr lang="en-US" altLang="zh-CN" sz="2000" b="0" dirty="0">
                <a:solidFill>
                  <a:schemeClr val="tx1"/>
                </a:solidFill>
                <a:latin typeface="Times New Roman" panose="02020603050405020304" pitchFamily="18" charset="0"/>
              </a:rPr>
              <a:t>how to write a correct, appropriate and effective job application letter.</a:t>
            </a:r>
            <a:endParaRPr lang="en-US" altLang="zh-CN" sz="2000" b="0" dirty="0">
              <a:solidFill>
                <a:schemeClr val="tx1"/>
              </a:solidFill>
              <a:latin typeface="Times New Roman" panose="02020603050405020304" pitchFamily="18" charset="0"/>
            </a:endParaRPr>
          </a:p>
          <a:p>
            <a:r>
              <a:rPr lang="en-US" altLang="zh-CN" sz="2000" b="0" dirty="0">
                <a:solidFill>
                  <a:schemeClr val="tx1"/>
                </a:solidFill>
                <a:latin typeface="Times New Roman" panose="02020603050405020304" pitchFamily="18" charset="0"/>
              </a:rPr>
              <a:t>the workplace requirements and ethics for writing job application letters.</a:t>
            </a:r>
            <a:endParaRPr lang="en-US" altLang="zh-CN" sz="2000" b="0" dirty="0">
              <a:solidFill>
                <a:schemeClr val="tx1"/>
              </a:solidFill>
              <a:latin typeface="Times New Roman" panose="02020603050405020304" pitchFamily="18" charset="0"/>
            </a:endParaRPr>
          </a:p>
        </p:txBody>
      </p:sp>
      <p:sp>
        <p:nvSpPr>
          <p:cNvPr id="17411" name="标题 1"/>
          <p:cNvSpPr>
            <a:spLocks noGrp="1"/>
          </p:cNvSpPr>
          <p:nvPr>
            <p:ph type="title"/>
          </p:nvPr>
        </p:nvSpPr>
        <p:spPr>
          <a:xfrm>
            <a:off x="1185863" y="301625"/>
            <a:ext cx="7958137" cy="1011238"/>
          </a:xfrm>
        </p:spPr>
        <p:txBody>
          <a:bodyPr vert="horz" wrap="square" lIns="91440" tIns="45720" rIns="91440" bIns="45720" anchor="ctr" anchorCtr="0"/>
          <a:p>
            <a:br>
              <a:rPr lang="en-US" altLang="zh-CN" dirty="0">
                <a:solidFill>
                  <a:schemeClr val="tx1"/>
                </a:solidFill>
              </a:rPr>
            </a:br>
            <a:r>
              <a:rPr lang="en-US" altLang="zh-CN" dirty="0">
                <a:solidFill>
                  <a:srgbClr val="282917"/>
                </a:solidFill>
                <a:latin typeface="Times New Roman" panose="02020603050405020304" pitchFamily="18" charset="0"/>
              </a:rPr>
              <a:t>Ⅰ. </a:t>
            </a:r>
            <a:r>
              <a:rPr lang="en-US" altLang="zh-CN" u="sng" dirty="0">
                <a:solidFill>
                  <a:srgbClr val="282917"/>
                </a:solidFill>
                <a:latin typeface="Times New Roman" panose="02020603050405020304" pitchFamily="18" charset="0"/>
              </a:rPr>
              <a:t>Learning Objectives</a:t>
            </a:r>
            <a:r>
              <a:rPr lang="en-US" altLang="zh-CN" dirty="0">
                <a:solidFill>
                  <a:srgbClr val="282917"/>
                </a:solidFill>
                <a:latin typeface="Times New Roman" panose="02020603050405020304" pitchFamily="18" charset="0"/>
              </a:rPr>
              <a:t> </a:t>
            </a:r>
            <a:br>
              <a:rPr lang="en-US" altLang="zh-CN" dirty="0">
                <a:solidFill>
                  <a:schemeClr val="tx1"/>
                </a:solidFill>
              </a:rPr>
            </a:br>
            <a:endParaRPr lang="zh-CN" altLang="en-US" dirty="0"/>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2"/>
          <p:cNvSpPr>
            <a:spLocks noGrp="1"/>
          </p:cNvSpPr>
          <p:nvPr>
            <p:ph idx="1"/>
          </p:nvPr>
        </p:nvSpPr>
        <p:spPr>
          <a:xfrm>
            <a:off x="925513" y="568325"/>
            <a:ext cx="7961312" cy="5124450"/>
          </a:xfrm>
        </p:spPr>
        <p:txBody>
          <a:bodyPr vert="horz" wrap="square" lIns="91440" tIns="45720" rIns="91440" bIns="45720" anchor="t" anchorCtr="0"/>
          <a:p>
            <a:pPr>
              <a:buNone/>
            </a:pPr>
            <a:endParaRPr lang="en-US" altLang="zh-CN" dirty="0">
              <a:latin typeface="Times New Roman" panose="02020603050405020304" pitchFamily="18" charset="0"/>
            </a:endParaRPr>
          </a:p>
          <a:p>
            <a:pPr>
              <a:buNone/>
            </a:pPr>
            <a:r>
              <a:rPr lang="en-US" altLang="zh-CN" sz="2000" dirty="0">
                <a:solidFill>
                  <a:srgbClr val="282917"/>
                </a:solidFill>
                <a:latin typeface="Times New Roman" panose="02020603050405020304" pitchFamily="18" charset="0"/>
              </a:rPr>
              <a:t>2.	Sentence Structures</a:t>
            </a:r>
            <a:endParaRPr lang="en-US" altLang="zh-CN" sz="2000" dirty="0">
              <a:solidFill>
                <a:srgbClr val="282917"/>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1</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Your advertised position of sales manager interests me</a:t>
            </a:r>
            <a:r>
              <a:rPr lang="zh-CN" altLang="en-US" sz="2000" b="0" dirty="0">
                <a:solidFill>
                  <a:schemeClr val="tx1"/>
                </a:solidFill>
                <a:latin typeface="Times New Roman" panose="02020603050405020304" pitchFamily="18" charset="0"/>
              </a:rPr>
              <a:t>。</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本人对贵公司销售经理的广告非常感兴趣。</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interest somebody </a:t>
            </a:r>
            <a:r>
              <a:rPr lang="zh-CN" altLang="en-US" sz="2000" b="0" dirty="0">
                <a:solidFill>
                  <a:schemeClr val="tx1"/>
                </a:solidFill>
                <a:latin typeface="Times New Roman" panose="02020603050405020304" pitchFamily="18" charset="0"/>
              </a:rPr>
              <a:t>让某人对</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感兴趣</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Your advertisement for an English Editor in the </a:t>
            </a:r>
            <a:r>
              <a:rPr lang="en-US" altLang="zh-CN" sz="2000" b="0" i="1" dirty="0">
                <a:solidFill>
                  <a:schemeClr val="tx1"/>
                </a:solidFill>
                <a:latin typeface="Times New Roman" panose="02020603050405020304" pitchFamily="18" charset="0"/>
              </a:rPr>
              <a:t>China Daily</a:t>
            </a:r>
            <a:r>
              <a:rPr lang="en-US" altLang="zh-CN" sz="2000" b="0" dirty="0">
                <a:solidFill>
                  <a:schemeClr val="tx1"/>
                </a:solidFill>
                <a:latin typeface="Times New Roman" panose="02020603050405020304" pitchFamily="18" charset="0"/>
              </a:rPr>
              <a:t> has interested me very much.</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本人对贵公司在</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中国日报</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上刊登的招聘英语编辑的广告非常感兴趣。</a:t>
            </a:r>
            <a:r>
              <a:rPr lang="zh-CN" altLang="en-US" dirty="0"/>
              <a:t> </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(2)	</a:t>
            </a:r>
            <a:r>
              <a:rPr lang="en-US" altLang="zh-CN" sz="2000" b="0" dirty="0">
                <a:solidFill>
                  <a:schemeClr val="tx1"/>
                </a:solidFill>
                <a:latin typeface="Times New Roman" panose="02020603050405020304" pitchFamily="18" charset="0"/>
              </a:rPr>
              <a:t>I am glad that I feel quite qualified for the position you advertised.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本人十分高兴，相信能胜任贵处广告的职位。</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feel qualified for …</a:t>
            </a:r>
            <a:r>
              <a:rPr lang="zh-CN" altLang="en-US" sz="2000" b="0" dirty="0">
                <a:solidFill>
                  <a:schemeClr val="tx1"/>
                </a:solidFill>
                <a:latin typeface="Times New Roman" panose="02020603050405020304" pitchFamily="18" charset="0"/>
              </a:rPr>
              <a:t>相信能胜任</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I feel quite qualified for the position of a salesman. </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本人相信能胜任贵处的推销员一职。</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内容占位符 2"/>
          <p:cNvSpPr>
            <a:spLocks noGrp="1"/>
          </p:cNvSpPr>
          <p:nvPr>
            <p:ph idx="1"/>
          </p:nvPr>
        </p:nvSpPr>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rPr>
              <a:t>(3) </a:t>
            </a:r>
            <a:r>
              <a:rPr lang="en-US" altLang="zh-CN" sz="2000" b="0" dirty="0">
                <a:solidFill>
                  <a:schemeClr val="tx1"/>
                </a:solidFill>
                <a:latin typeface="Times New Roman" panose="02020603050405020304" pitchFamily="18" charset="0"/>
              </a:rPr>
              <a:t>I would like to apply for the vacancy of sales manager.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本人希望申请销售经理的职位</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I would like to apply for</a:t>
            </a:r>
            <a:r>
              <a:rPr lang="zh-CN" altLang="en-US" sz="2000" b="0" dirty="0">
                <a:solidFill>
                  <a:schemeClr val="tx1"/>
                </a:solidFill>
                <a:latin typeface="Times New Roman" panose="02020603050405020304" pitchFamily="18" charset="0"/>
              </a:rPr>
              <a:t>本人希望申请</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I would like to apply for the position. </a:t>
            </a:r>
            <a:r>
              <a:rPr lang="zh-CN" altLang="en-US" sz="2000" b="0" dirty="0">
                <a:solidFill>
                  <a:schemeClr val="tx1"/>
                </a:solidFill>
                <a:latin typeface="Times New Roman" panose="02020603050405020304" pitchFamily="18" charset="0"/>
              </a:rPr>
              <a:t>本人希望申请这个职位。</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(4) </a:t>
            </a:r>
            <a:r>
              <a:rPr lang="en-US" altLang="zh-CN" sz="2000" b="0" dirty="0">
                <a:solidFill>
                  <a:schemeClr val="tx1"/>
                </a:solidFill>
                <a:latin typeface="Times New Roman" panose="02020603050405020304" pitchFamily="18" charset="0"/>
              </a:rPr>
              <a:t>With thorough college education in foreign trade and related studies and strong interest in this field, I feel I can be considered for the position. </a:t>
            </a:r>
            <a:r>
              <a:rPr lang="zh-CN" altLang="en-US" sz="2000" b="0" dirty="0">
                <a:solidFill>
                  <a:schemeClr val="tx1"/>
                </a:solidFill>
                <a:latin typeface="Times New Roman" panose="02020603050405020304" pitchFamily="18" charset="0"/>
              </a:rPr>
              <a:t>鉴于我在大学外贸专业及相关学科的学习和对此专业的兴趣，请考虑我的申请。</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With … , </a:t>
            </a:r>
            <a:r>
              <a:rPr lang="zh-CN" altLang="en-US" sz="2000" b="0" dirty="0">
                <a:solidFill>
                  <a:schemeClr val="tx1"/>
                </a:solidFill>
                <a:latin typeface="Times New Roman" panose="02020603050405020304" pitchFamily="18" charset="0"/>
              </a:rPr>
              <a:t>鉴于</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With my education and experience, I feel I can be considered for the position. </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鉴于我所受的教育和工作经验，请考虑我的申请。</a:t>
            </a:r>
            <a:endParaRPr lang="en-US" altLang="zh-CN" sz="2000" dirty="0">
              <a:solidFill>
                <a:schemeClr val="tx1"/>
              </a:solidFill>
              <a:latin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内容占位符 2"/>
          <p:cNvSpPr>
            <a:spLocks noGrp="1"/>
          </p:cNvSpPr>
          <p:nvPr>
            <p:ph idx="1"/>
          </p:nvPr>
        </p:nvSpPr>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rPr>
              <a:t>(5) </a:t>
            </a:r>
            <a:r>
              <a:rPr lang="en-US" altLang="zh-CN" sz="2000" b="0" dirty="0">
                <a:solidFill>
                  <a:schemeClr val="tx1"/>
                </a:solidFill>
                <a:latin typeface="Times New Roman" panose="02020603050405020304" pitchFamily="18" charset="0"/>
              </a:rPr>
              <a:t>I am proficient in shorthand and typewriting and I have attained a speed of 100 and 60 words per minute respectively. </a:t>
            </a:r>
            <a:r>
              <a:rPr lang="zh-CN" altLang="en-US" sz="2000" b="0" dirty="0">
                <a:solidFill>
                  <a:schemeClr val="tx1"/>
                </a:solidFill>
                <a:latin typeface="Times New Roman" panose="02020603050405020304" pitchFamily="18" charset="0"/>
              </a:rPr>
              <a:t>我已熟练掌握速记、打字，速度分别为每分钟</a:t>
            </a:r>
            <a:r>
              <a:rPr lang="en-US" altLang="zh-CN" sz="2000" b="0" dirty="0">
                <a:solidFill>
                  <a:schemeClr val="tx1"/>
                </a:solidFill>
                <a:latin typeface="Times New Roman" panose="02020603050405020304" pitchFamily="18" charset="0"/>
              </a:rPr>
              <a:t>100</a:t>
            </a:r>
            <a:r>
              <a:rPr lang="zh-CN" altLang="en-US" sz="2000" b="0" dirty="0">
                <a:solidFill>
                  <a:schemeClr val="tx1"/>
                </a:solidFill>
                <a:latin typeface="Times New Roman" panose="02020603050405020304" pitchFamily="18" charset="0"/>
              </a:rPr>
              <a:t>字和</a:t>
            </a:r>
            <a:r>
              <a:rPr lang="en-US" altLang="zh-CN" sz="2000" b="0" dirty="0">
                <a:solidFill>
                  <a:schemeClr val="tx1"/>
                </a:solidFill>
                <a:latin typeface="Times New Roman" panose="02020603050405020304" pitchFamily="18" charset="0"/>
              </a:rPr>
              <a:t>60</a:t>
            </a:r>
            <a:r>
              <a:rPr lang="zh-CN" altLang="en-US" sz="2000" b="0" dirty="0">
                <a:solidFill>
                  <a:schemeClr val="tx1"/>
                </a:solidFill>
                <a:latin typeface="Times New Roman" panose="02020603050405020304" pitchFamily="18" charset="0"/>
              </a:rPr>
              <a:t>字。</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I am proficient in </a:t>
            </a:r>
            <a:r>
              <a:rPr lang="zh-CN" altLang="en-US" sz="2000" b="0" dirty="0">
                <a:solidFill>
                  <a:schemeClr val="tx1"/>
                </a:solidFill>
                <a:latin typeface="Times New Roman" panose="02020603050405020304" pitchFamily="18" charset="0"/>
              </a:rPr>
              <a:t>我已熟练掌握</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I am proficient in three computer programs.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我已熟练掌握三种计算机语言。</a:t>
            </a:r>
            <a:endParaRPr lang="en-US" altLang="zh-CN" sz="2000" b="0" dirty="0">
              <a:solidFill>
                <a:schemeClr val="tx1"/>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(6) </a:t>
            </a:r>
            <a:r>
              <a:rPr lang="en-US" altLang="zh-CN" sz="2000" b="0" dirty="0">
                <a:solidFill>
                  <a:schemeClr val="tx1"/>
                </a:solidFill>
                <a:latin typeface="Times New Roman" panose="02020603050405020304" pitchFamily="18" charset="0"/>
              </a:rPr>
              <a:t>I have enclosed my resume for your reference. </a:t>
            </a:r>
            <a:r>
              <a:rPr lang="zh-CN" altLang="en-US" sz="2000" b="0" dirty="0">
                <a:solidFill>
                  <a:schemeClr val="tx1"/>
                </a:solidFill>
                <a:latin typeface="Times New Roman" panose="02020603050405020304" pitchFamily="18" charset="0"/>
              </a:rPr>
              <a:t>附上简历，供您参考。</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enclose something </a:t>
            </a:r>
            <a:r>
              <a:rPr lang="zh-CN" altLang="en-US" sz="2000" b="0" dirty="0">
                <a:solidFill>
                  <a:schemeClr val="tx1"/>
                </a:solidFill>
                <a:latin typeface="Times New Roman" panose="02020603050405020304" pitchFamily="18" charset="0"/>
              </a:rPr>
              <a:t>附上</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My resume and photographs are enclosed. </a:t>
            </a:r>
            <a:r>
              <a:rPr lang="zh-CN" altLang="en-US" sz="2000" b="0" dirty="0">
                <a:solidFill>
                  <a:schemeClr val="tx1"/>
                </a:solidFill>
                <a:latin typeface="Times New Roman" panose="02020603050405020304" pitchFamily="18" charset="0"/>
              </a:rPr>
              <a:t>随函附上简历和照片。</a:t>
            </a:r>
            <a:endParaRPr lang="en-US" altLang="zh-CN" sz="2000" b="0" dirty="0">
              <a:solidFill>
                <a:schemeClr val="tx1"/>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(7) </a:t>
            </a:r>
            <a:r>
              <a:rPr lang="en-US" altLang="zh-CN" sz="2000" b="0" dirty="0">
                <a:solidFill>
                  <a:schemeClr val="tx1"/>
                </a:solidFill>
                <a:latin typeface="Times New Roman" panose="02020603050405020304" pitchFamily="18" charset="0"/>
              </a:rPr>
              <a:t>Thank you for your time and consideration.</a:t>
            </a:r>
            <a:r>
              <a:rPr lang="zh-CN" altLang="en-US" sz="2000" b="0" dirty="0">
                <a:solidFill>
                  <a:schemeClr val="tx1"/>
                </a:solidFill>
                <a:latin typeface="Times New Roman" panose="02020603050405020304" pitchFamily="18" charset="0"/>
              </a:rPr>
              <a:t>谢谢您的费心和关照。</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Thank you for…</a:t>
            </a:r>
            <a:r>
              <a:rPr lang="zh-CN" altLang="en-US" sz="2000" b="0" dirty="0">
                <a:solidFill>
                  <a:schemeClr val="tx1"/>
                </a:solidFill>
                <a:latin typeface="Times New Roman" panose="02020603050405020304" pitchFamily="18" charset="0"/>
              </a:rPr>
              <a:t>谢谢您的</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Thank you in advance for your concern and attention.</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预先感谢您的关怀</a:t>
            </a:r>
            <a:r>
              <a:rPr lang="zh-CN" altLang="en-US" b="0" dirty="0">
                <a:solidFill>
                  <a:schemeClr val="tx1"/>
                </a:solidFill>
              </a:rPr>
              <a:t>。</a:t>
            </a:r>
            <a:endParaRPr lang="zh-CN" altLang="en-US" sz="20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Rectangle 3"/>
          <p:cNvSpPr>
            <a:spLocks noGrp="1"/>
          </p:cNvSpPr>
          <p:nvPr>
            <p:ph idx="1"/>
          </p:nvPr>
        </p:nvSpPr>
        <p:spPr/>
        <p:txBody>
          <a:bodyPr vert="horz" wrap="square" lIns="91440" tIns="45720" rIns="91440" bIns="45720" anchor="t" anchorCtr="0"/>
          <a:p>
            <a:pPr marL="381000" indent="-381000">
              <a:lnSpc>
                <a:spcPct val="80000"/>
              </a:lnSpc>
              <a:buNone/>
            </a:pPr>
            <a:r>
              <a:rPr lang="en-US" altLang="zh-CN" sz="2000" b="0" dirty="0">
                <a:solidFill>
                  <a:schemeClr val="tx1"/>
                </a:solidFill>
                <a:latin typeface="Times New Roman" panose="02020603050405020304" pitchFamily="18" charset="0"/>
              </a:rPr>
              <a:t>(8) I would appreciate greatly if you would give me a personal interview at your convenience.</a:t>
            </a:r>
            <a:endParaRPr lang="en-US" altLang="zh-CN" sz="2000" b="0" dirty="0">
              <a:solidFill>
                <a:schemeClr val="tx1"/>
              </a:solidFill>
              <a:latin typeface="Times New Roman" panose="02020603050405020304" pitchFamily="18" charset="0"/>
            </a:endParaRPr>
          </a:p>
          <a:p>
            <a:pPr marL="381000" indent="-381000">
              <a:lnSpc>
                <a:spcPct val="80000"/>
              </a:lnSpc>
              <a:buNone/>
            </a:pPr>
            <a:r>
              <a:rPr lang="zh-CN" altLang="en-US" sz="2000" b="0" dirty="0">
                <a:solidFill>
                  <a:schemeClr val="tx1"/>
                </a:solidFill>
                <a:latin typeface="Times New Roman" panose="02020603050405020304" pitchFamily="18" charset="0"/>
              </a:rPr>
              <a:t>     如果您允许我在您方便的时候与您面谈，本人将不胜感激。</a:t>
            </a:r>
            <a:endParaRPr lang="zh-CN" altLang="en-US" sz="2000" b="0" dirty="0">
              <a:solidFill>
                <a:schemeClr val="tx1"/>
              </a:solidFill>
              <a:latin typeface="Times New Roman" panose="02020603050405020304" pitchFamily="18" charset="0"/>
            </a:endParaRPr>
          </a:p>
          <a:p>
            <a:pPr marL="381000" indent="-381000">
              <a:lnSpc>
                <a:spcPct val="80000"/>
              </a:lnSpc>
              <a:buNone/>
            </a:pPr>
            <a:r>
              <a:rPr lang="en-US" altLang="zh-CN" sz="2000" b="0" dirty="0">
                <a:solidFill>
                  <a:schemeClr val="tx1"/>
                </a:solidFill>
                <a:latin typeface="Times New Roman" panose="02020603050405020304" pitchFamily="18" charset="0"/>
              </a:rPr>
              <a:t>     at your convenience </a:t>
            </a:r>
            <a:r>
              <a:rPr lang="zh-CN" altLang="en-US" sz="2000" b="0" dirty="0">
                <a:solidFill>
                  <a:schemeClr val="tx1"/>
                </a:solidFill>
                <a:latin typeface="Times New Roman" panose="02020603050405020304" pitchFamily="18" charset="0"/>
              </a:rPr>
              <a:t>在您方便的时候</a:t>
            </a:r>
            <a:endParaRPr lang="zh-CN" altLang="en-US" sz="2000" b="0" dirty="0">
              <a:solidFill>
                <a:schemeClr val="tx1"/>
              </a:solidFill>
              <a:latin typeface="Times New Roman" panose="02020603050405020304" pitchFamily="18" charset="0"/>
            </a:endParaRPr>
          </a:p>
          <a:p>
            <a:pPr marL="381000" indent="-381000">
              <a:lnSpc>
                <a:spcPct val="80000"/>
              </a:lnSpc>
              <a:buNone/>
            </a:pPr>
            <a:r>
              <a:rPr lang="en-US" altLang="zh-CN" sz="2000" b="0" dirty="0">
                <a:solidFill>
                  <a:schemeClr val="tx1"/>
                </a:solidFill>
                <a:latin typeface="Times New Roman" panose="02020603050405020304" pitchFamily="18" charset="0"/>
              </a:rPr>
              <a:t>     e.g. Hoping to hear favorably from you at your convenience.</a:t>
            </a:r>
            <a:r>
              <a:rPr lang="zh-CN" altLang="en-US" sz="2000" b="0" dirty="0">
                <a:solidFill>
                  <a:schemeClr val="tx1"/>
                </a:solidFill>
                <a:latin typeface="Times New Roman" panose="02020603050405020304" pitchFamily="18" charset="0"/>
              </a:rPr>
              <a:t>请您在方便时回复。 </a:t>
            </a:r>
            <a:endParaRPr lang="zh-CN" altLang="en-US" sz="2000" b="0" dirty="0">
              <a:solidFill>
                <a:schemeClr val="tx1"/>
              </a:solidFill>
              <a:latin typeface="Times New Roman" panose="02020603050405020304" pitchFamily="18" charset="0"/>
            </a:endParaRPr>
          </a:p>
          <a:p>
            <a:pPr marL="381000" indent="-381000">
              <a:lnSpc>
                <a:spcPct val="80000"/>
              </a:lnSpc>
              <a:buNone/>
            </a:pPr>
            <a:r>
              <a:rPr lang="en-US" altLang="zh-CN" sz="2000" b="0" dirty="0">
                <a:solidFill>
                  <a:schemeClr val="tx1"/>
                </a:solidFill>
                <a:latin typeface="Times New Roman" panose="02020603050405020304" pitchFamily="18" charset="0"/>
              </a:rPr>
              <a:t>(9) Should you grant me a personal interview at your convenience, I would be most grateful.</a:t>
            </a:r>
            <a:r>
              <a:rPr lang="zh-CN" altLang="en-US" sz="2000" b="0" dirty="0">
                <a:solidFill>
                  <a:schemeClr val="tx1"/>
                </a:solidFill>
                <a:latin typeface="Times New Roman" panose="02020603050405020304" pitchFamily="18" charset="0"/>
              </a:rPr>
              <a:t>如果您同意在您方便的时候安排面试，本人将不胜感激。</a:t>
            </a:r>
            <a:endParaRPr lang="zh-CN" altLang="en-US" sz="2000" b="0" dirty="0">
              <a:solidFill>
                <a:schemeClr val="tx1"/>
              </a:solidFill>
              <a:latin typeface="Times New Roman" panose="02020603050405020304" pitchFamily="18" charset="0"/>
            </a:endParaRPr>
          </a:p>
          <a:p>
            <a:pPr marL="381000" indent="-381000">
              <a:lnSpc>
                <a:spcPct val="80000"/>
              </a:lnSpc>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grant somebody an interview</a:t>
            </a:r>
            <a:r>
              <a:rPr lang="zh-CN" altLang="en-US" sz="2000" b="0" dirty="0">
                <a:solidFill>
                  <a:schemeClr val="tx1"/>
                </a:solidFill>
                <a:latin typeface="Times New Roman" panose="02020603050405020304" pitchFamily="18" charset="0"/>
              </a:rPr>
              <a:t>同意安排面试</a:t>
            </a:r>
            <a:endParaRPr lang="zh-CN" altLang="en-US" sz="2000" b="0" dirty="0">
              <a:solidFill>
                <a:schemeClr val="tx1"/>
              </a:solidFill>
              <a:latin typeface="Times New Roman" panose="02020603050405020304" pitchFamily="18" charset="0"/>
            </a:endParaRPr>
          </a:p>
          <a:p>
            <a:pPr marL="381000" indent="-381000">
              <a:lnSpc>
                <a:spcPct val="80000"/>
              </a:lnSpc>
              <a:buNone/>
            </a:pPr>
            <a:r>
              <a:rPr lang="en-US" altLang="zh-CN" sz="2000" b="0" dirty="0">
                <a:solidFill>
                  <a:schemeClr val="tx1"/>
                </a:solidFill>
                <a:latin typeface="Times New Roman" panose="02020603050405020304" pitchFamily="18" charset="0"/>
              </a:rPr>
              <a:t>      e.g. I hope to have the pleasure of your granting me an interview.</a:t>
            </a:r>
            <a:r>
              <a:rPr lang="zh-CN" altLang="en-US" sz="2000" b="0" dirty="0">
                <a:solidFill>
                  <a:schemeClr val="tx1"/>
                </a:solidFill>
                <a:latin typeface="Times New Roman" panose="02020603050405020304" pitchFamily="18" charset="0"/>
              </a:rPr>
              <a:t>恳请您   同意安排面试为盼。</a:t>
            </a:r>
            <a:endParaRPr lang="zh-CN" altLang="en-US" sz="2000" b="0" dirty="0">
              <a:solidFill>
                <a:schemeClr val="tx1"/>
              </a:solidFill>
              <a:latin typeface="Times New Roman" panose="02020603050405020304" pitchFamily="18" charset="0"/>
            </a:endParaRPr>
          </a:p>
          <a:p>
            <a:pPr marL="381000" indent="-381000">
              <a:lnSpc>
                <a:spcPct val="80000"/>
              </a:lnSpc>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10</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Thanks for considering my application and I am looking forward to your reply. </a:t>
            </a:r>
            <a:endParaRPr lang="en-US" altLang="zh-CN" sz="2000" b="0" dirty="0">
              <a:solidFill>
                <a:schemeClr val="tx1"/>
              </a:solidFill>
              <a:latin typeface="Times New Roman" panose="02020603050405020304" pitchFamily="18" charset="0"/>
            </a:endParaRPr>
          </a:p>
          <a:p>
            <a:pPr marL="381000" indent="-381000">
              <a:lnSpc>
                <a:spcPct val="80000"/>
              </a:lnSpc>
              <a:buNone/>
            </a:pPr>
            <a:r>
              <a:rPr lang="zh-CN" altLang="en-US" sz="2000" b="0" dirty="0">
                <a:solidFill>
                  <a:schemeClr val="tx1"/>
                </a:solidFill>
                <a:latin typeface="Times New Roman" panose="02020603050405020304" pitchFamily="18" charset="0"/>
              </a:rPr>
              <a:t>           感谢您考虑我的申请，期待着您的回复。</a:t>
            </a:r>
            <a:endParaRPr lang="zh-CN" altLang="en-US" sz="2000" b="0" dirty="0">
              <a:solidFill>
                <a:schemeClr val="tx1"/>
              </a:solidFill>
              <a:latin typeface="Times New Roman" panose="02020603050405020304" pitchFamily="18" charset="0"/>
            </a:endParaRPr>
          </a:p>
          <a:p>
            <a:pPr marL="381000" indent="-381000">
              <a:lnSpc>
                <a:spcPct val="80000"/>
              </a:lnSpc>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look forward to </a:t>
            </a:r>
            <a:r>
              <a:rPr lang="zh-CN" altLang="en-US" sz="2000" b="0" dirty="0">
                <a:solidFill>
                  <a:schemeClr val="tx1"/>
                </a:solidFill>
                <a:latin typeface="Times New Roman" panose="02020603050405020304" pitchFamily="18" charset="0"/>
              </a:rPr>
              <a:t>期待着</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marL="381000" indent="-381000">
              <a:lnSpc>
                <a:spcPct val="80000"/>
              </a:lnSpc>
              <a:buNone/>
            </a:pPr>
            <a:r>
              <a:rPr lang="en-US" altLang="zh-CN" sz="2000" b="0" dirty="0">
                <a:solidFill>
                  <a:schemeClr val="tx1"/>
                </a:solidFill>
                <a:latin typeface="Times New Roman" panose="02020603050405020304" pitchFamily="18" charset="0"/>
              </a:rPr>
              <a:t>     e.g</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I would appreciate your consideration and look forward to hearing from you. </a:t>
            </a:r>
            <a:endParaRPr lang="en-US" altLang="zh-CN" sz="2000" b="0" dirty="0">
              <a:solidFill>
                <a:schemeClr val="tx1"/>
              </a:solidFill>
              <a:latin typeface="Times New Roman" panose="02020603050405020304" pitchFamily="18" charset="0"/>
            </a:endParaRPr>
          </a:p>
          <a:p>
            <a:pPr marL="381000" indent="-381000">
              <a:lnSpc>
                <a:spcPct val="80000"/>
              </a:lnSpc>
              <a:buNone/>
            </a:pPr>
            <a:r>
              <a:rPr lang="zh-CN" altLang="en-US" sz="2000" b="0" dirty="0">
                <a:solidFill>
                  <a:schemeClr val="tx1"/>
                </a:solidFill>
                <a:latin typeface="Times New Roman" panose="02020603050405020304" pitchFamily="18" charset="0"/>
              </a:rPr>
              <a:t>            谢谢您的关照，期盼收到您的佳音。</a:t>
            </a:r>
            <a:endParaRPr lang="en-US" altLang="zh-CN"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Ⅴ Strategy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pic>
        <p:nvPicPr>
          <p:cNvPr id="45059" name="Picture 15" descr="照1"/>
          <p:cNvPicPr>
            <a:picLocks noChangeAspect="1"/>
          </p:cNvPicPr>
          <p:nvPr/>
        </p:nvPicPr>
        <p:blipFill>
          <a:blip r:embed="rId1"/>
          <a:stretch>
            <a:fillRect/>
          </a:stretch>
        </p:blipFill>
        <p:spPr>
          <a:xfrm>
            <a:off x="0" y="457200"/>
            <a:ext cx="247650" cy="314325"/>
          </a:xfrm>
          <a:prstGeom prst="rect">
            <a:avLst/>
          </a:prstGeom>
          <a:noFill/>
          <a:ln w="9525">
            <a:noFill/>
          </a:ln>
        </p:spPr>
      </p:pic>
      <p:cxnSp>
        <p:nvCxnSpPr>
          <p:cNvPr id="45060" name="AutoShape 13"/>
          <p:cNvCxnSpPr/>
          <p:nvPr/>
        </p:nvCxnSpPr>
        <p:spPr>
          <a:xfrm rot="-5400000" flipH="1">
            <a:off x="-561975" y="3487738"/>
            <a:ext cx="4365625" cy="4762"/>
          </a:xfrm>
          <a:prstGeom prst="bentConnector3">
            <a:avLst>
              <a:gd name="adj1" fmla="val 50000"/>
            </a:avLst>
          </a:prstGeom>
          <a:ln w="9525" cap="rnd" cmpd="sng">
            <a:solidFill>
              <a:srgbClr val="000000"/>
            </a:solidFill>
            <a:prstDash val="sysDot"/>
            <a:miter/>
            <a:headEnd type="none" w="med" len="med"/>
            <a:tailEnd type="none" w="med" len="med"/>
          </a:ln>
        </p:spPr>
      </p:cxnSp>
      <p:sp>
        <p:nvSpPr>
          <p:cNvPr id="45061"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indent="266700"/>
            <a:r>
              <a:rPr lang="en-US" altLang="zh-CN" sz="1600" dirty="0">
                <a:latin typeface="Times New Roman" panose="02020603050405020304" pitchFamily="18" charset="0"/>
                <a:cs typeface="Times New Roman" panose="02020603050405020304" pitchFamily="18" charset="0"/>
              </a:rPr>
              <a:t>                                      </a:t>
            </a:r>
            <a:endParaRPr lang="en-US" altLang="zh-CN" dirty="0">
              <a:latin typeface="Arial" panose="020B0604020202020204" pitchFamily="34" charset="0"/>
            </a:endParaRPr>
          </a:p>
        </p:txBody>
      </p:sp>
      <p:sp>
        <p:nvSpPr>
          <p:cNvPr id="45062" name="_s1046"/>
          <p:cNvSpPr/>
          <p:nvPr/>
        </p:nvSpPr>
        <p:spPr>
          <a:xfrm>
            <a:off x="1158875" y="1038225"/>
            <a:ext cx="2901950" cy="29686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b="0" i="1" dirty="0">
                <a:latin typeface="Times New Roman" panose="02020603050405020304" pitchFamily="18" charset="0"/>
              </a:rPr>
              <a:t>Tips for Writing Successful</a:t>
            </a:r>
            <a:endParaRPr lang="en-US" altLang="zh-CN" b="0" i="1" dirty="0">
              <a:latin typeface="Times New Roman" panose="02020603050405020304" pitchFamily="18" charset="0"/>
            </a:endParaRPr>
          </a:p>
        </p:txBody>
      </p:sp>
      <p:sp>
        <p:nvSpPr>
          <p:cNvPr id="45063" name="_s1046"/>
          <p:cNvSpPr/>
          <p:nvPr/>
        </p:nvSpPr>
        <p:spPr>
          <a:xfrm>
            <a:off x="1990725" y="1487488"/>
            <a:ext cx="1952625" cy="89376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eaLnBrk="1" hangingPunct="1"/>
            <a:r>
              <a:rPr lang="en-US" altLang="zh-CN" sz="1600" b="0" dirty="0">
                <a:latin typeface="Times New Roman" panose="02020603050405020304" pitchFamily="18" charset="0"/>
              </a:rPr>
              <a:t>Individualizing your letter </a:t>
            </a:r>
            <a:r>
              <a:rPr lang="zh-CN" altLang="en-US" sz="1600" b="0" dirty="0">
                <a:latin typeface="Times New Roman" panose="02020603050405020304" pitchFamily="18" charset="0"/>
              </a:rPr>
              <a:t>差异化、个性化信件</a:t>
            </a:r>
            <a:endParaRPr lang="zh-CN" altLang="en-US" sz="1600" b="0" dirty="0">
              <a:latin typeface="Times New Roman" panose="02020603050405020304" pitchFamily="18" charset="0"/>
            </a:endParaRPr>
          </a:p>
        </p:txBody>
      </p:sp>
      <p:sp>
        <p:nvSpPr>
          <p:cNvPr id="45064" name="_s1046"/>
          <p:cNvSpPr/>
          <p:nvPr/>
        </p:nvSpPr>
        <p:spPr>
          <a:xfrm>
            <a:off x="2001838" y="2473325"/>
            <a:ext cx="2011362" cy="7207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Catching your reader’s attention</a:t>
            </a:r>
            <a:endParaRPr lang="en-US" altLang="zh-CN" sz="1600" b="0" dirty="0">
              <a:latin typeface="Times New Roman" panose="02020603050405020304" pitchFamily="18" charset="0"/>
            </a:endParaRPr>
          </a:p>
          <a:p>
            <a:pPr algn="ctr" eaLnBrk="1" hangingPunct="1"/>
            <a:r>
              <a:rPr lang="zh-CN" altLang="en-US" sz="1600" b="0" dirty="0">
                <a:latin typeface="Times New Roman" panose="02020603050405020304" pitchFamily="18" charset="0"/>
              </a:rPr>
              <a:t>吸引读者注意力</a:t>
            </a:r>
            <a:endParaRPr lang="zh-CN" altLang="en-US" sz="1600" b="0" dirty="0">
              <a:latin typeface="Times New Roman" panose="02020603050405020304" pitchFamily="18" charset="0"/>
            </a:endParaRPr>
          </a:p>
        </p:txBody>
      </p:sp>
      <p:sp>
        <p:nvSpPr>
          <p:cNvPr id="45065" name="_s1046"/>
          <p:cNvSpPr/>
          <p:nvPr/>
        </p:nvSpPr>
        <p:spPr>
          <a:xfrm>
            <a:off x="2005013" y="3286125"/>
            <a:ext cx="1952625" cy="700088"/>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Highlighting your qualifications</a:t>
            </a:r>
            <a:endParaRPr lang="en-US" altLang="zh-CN" sz="1600" b="0" dirty="0">
              <a:latin typeface="Times New Roman" panose="02020603050405020304" pitchFamily="18" charset="0"/>
            </a:endParaRPr>
          </a:p>
          <a:p>
            <a:pPr algn="ctr" eaLnBrk="1" hangingPunct="1"/>
            <a:r>
              <a:rPr lang="zh-CN" altLang="en-US" sz="1600" b="0" dirty="0">
                <a:latin typeface="Times New Roman" panose="02020603050405020304" pitchFamily="18" charset="0"/>
              </a:rPr>
              <a:t>突出资格优势</a:t>
            </a:r>
            <a:endParaRPr lang="zh-CN" altLang="en-US" sz="1600" b="0" dirty="0">
              <a:latin typeface="Times New Roman" panose="02020603050405020304" pitchFamily="18" charset="0"/>
            </a:endParaRPr>
          </a:p>
        </p:txBody>
      </p:sp>
      <p:cxnSp>
        <p:nvCxnSpPr>
          <p:cNvPr id="45066" name="AutoShape 1"/>
          <p:cNvCxnSpPr/>
          <p:nvPr/>
        </p:nvCxnSpPr>
        <p:spPr>
          <a:xfrm flipV="1">
            <a:off x="1639888" y="2906713"/>
            <a:ext cx="376237" cy="3175"/>
          </a:xfrm>
          <a:prstGeom prst="bentConnector3">
            <a:avLst>
              <a:gd name="adj1" fmla="val 49787"/>
            </a:avLst>
          </a:prstGeom>
          <a:ln w="9525" cap="rnd" cmpd="sng">
            <a:solidFill>
              <a:srgbClr val="000000"/>
            </a:solidFill>
            <a:prstDash val="sysDot"/>
            <a:miter/>
            <a:headEnd type="none" w="med" len="med"/>
            <a:tailEnd type="none" w="med" len="med"/>
          </a:ln>
        </p:spPr>
      </p:cxnSp>
      <p:cxnSp>
        <p:nvCxnSpPr>
          <p:cNvPr id="45067" name="AutoShape 1"/>
          <p:cNvCxnSpPr/>
          <p:nvPr/>
        </p:nvCxnSpPr>
        <p:spPr>
          <a:xfrm>
            <a:off x="1581150" y="1828800"/>
            <a:ext cx="409575" cy="1588"/>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45068" name="AutoShape 1"/>
          <p:cNvCxnSpPr/>
          <p:nvPr/>
        </p:nvCxnSpPr>
        <p:spPr>
          <a:xfrm>
            <a:off x="1617663" y="3646488"/>
            <a:ext cx="409575" cy="1587"/>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45069" name="AutoShape 1"/>
          <p:cNvCxnSpPr/>
          <p:nvPr/>
        </p:nvCxnSpPr>
        <p:spPr>
          <a:xfrm>
            <a:off x="1617663" y="5681663"/>
            <a:ext cx="409575" cy="1587"/>
          </a:xfrm>
          <a:prstGeom prst="bentConnector3">
            <a:avLst>
              <a:gd name="adj1" fmla="val 50000"/>
            </a:avLst>
          </a:prstGeom>
          <a:ln w="9525" cap="rnd" cmpd="sng">
            <a:solidFill>
              <a:srgbClr val="000000"/>
            </a:solidFill>
            <a:prstDash val="sysDot"/>
            <a:miter/>
            <a:headEnd type="none" w="med" len="med"/>
            <a:tailEnd type="none" w="med" len="med"/>
          </a:ln>
        </p:spPr>
      </p:cxnSp>
      <p:sp>
        <p:nvSpPr>
          <p:cNvPr id="45070" name="_s1046"/>
          <p:cNvSpPr/>
          <p:nvPr/>
        </p:nvSpPr>
        <p:spPr>
          <a:xfrm>
            <a:off x="4200525" y="1512888"/>
            <a:ext cx="4454525" cy="86518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avoid simply copying the form and style of other letters you’ve seen and give your readers some insight into you as an individual.</a:t>
            </a:r>
            <a:endParaRPr lang="en-US" altLang="zh-CN" sz="1600" b="0" dirty="0">
              <a:latin typeface="Times New Roman" panose="02020603050405020304" pitchFamily="18" charset="0"/>
            </a:endParaRPr>
          </a:p>
        </p:txBody>
      </p:sp>
      <p:sp>
        <p:nvSpPr>
          <p:cNvPr id="45071" name="_s1046"/>
          <p:cNvSpPr/>
          <p:nvPr/>
        </p:nvSpPr>
        <p:spPr>
          <a:xfrm>
            <a:off x="4178300" y="2542540"/>
            <a:ext cx="4465638" cy="6191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try to begin where your reader is and lead quickly to your purpose in writing</a:t>
            </a:r>
            <a:endParaRPr lang="en-US" altLang="zh-CN" sz="1600" b="0" dirty="0">
              <a:latin typeface="Times New Roman" panose="02020603050405020304" pitchFamily="18" charset="0"/>
            </a:endParaRPr>
          </a:p>
        </p:txBody>
      </p:sp>
      <p:sp>
        <p:nvSpPr>
          <p:cNvPr id="45072" name="_s1046"/>
          <p:cNvSpPr/>
          <p:nvPr/>
        </p:nvSpPr>
        <p:spPr>
          <a:xfrm>
            <a:off x="4133850" y="3325813"/>
            <a:ext cx="4486275" cy="68738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organize the middle paragraphs in terms of the qualifications that best suit you for the job and the organization.</a:t>
            </a:r>
            <a:endParaRPr lang="en-US" altLang="zh-CN" sz="1600" b="0" dirty="0">
              <a:latin typeface="Times New Roman" panose="02020603050405020304" pitchFamily="18" charset="0"/>
            </a:endParaRPr>
          </a:p>
        </p:txBody>
      </p:sp>
      <p:sp>
        <p:nvSpPr>
          <p:cNvPr id="45073" name="_s1046"/>
          <p:cNvSpPr/>
          <p:nvPr/>
        </p:nvSpPr>
        <p:spPr>
          <a:xfrm>
            <a:off x="4192588" y="4117975"/>
            <a:ext cx="4422775" cy="604838"/>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be sure to refer to your enclosed resume at the most appropriate point in your letter.</a:t>
            </a:r>
            <a:endParaRPr lang="en-US" altLang="zh-CN" sz="1600" b="0" dirty="0">
              <a:latin typeface="Times New Roman" panose="02020603050405020304" pitchFamily="18" charset="0"/>
            </a:endParaRPr>
          </a:p>
        </p:txBody>
      </p:sp>
      <p:sp>
        <p:nvSpPr>
          <p:cNvPr id="45074" name="_s1046"/>
          <p:cNvSpPr/>
          <p:nvPr/>
        </p:nvSpPr>
        <p:spPr>
          <a:xfrm>
            <a:off x="4200525" y="4840288"/>
            <a:ext cx="4497388" cy="58578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Conclude with a clear, courteous request to set up an interview.</a:t>
            </a:r>
            <a:endParaRPr lang="en-US" altLang="zh-CN" sz="1600" b="0" dirty="0">
              <a:latin typeface="Times New Roman" panose="02020603050405020304" pitchFamily="18" charset="0"/>
            </a:endParaRPr>
          </a:p>
        </p:txBody>
      </p:sp>
      <p:sp>
        <p:nvSpPr>
          <p:cNvPr id="45075" name="_s1046"/>
          <p:cNvSpPr/>
          <p:nvPr/>
        </p:nvSpPr>
        <p:spPr>
          <a:xfrm>
            <a:off x="4221163" y="5541963"/>
            <a:ext cx="4422775" cy="6064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The language should be brief, concise ,emphatic, polite and appropriate etc.</a:t>
            </a:r>
            <a:endParaRPr lang="en-US" altLang="zh-CN" sz="1600" b="0" dirty="0">
              <a:latin typeface="Times New Roman" panose="02020603050405020304" pitchFamily="18" charset="0"/>
            </a:endParaRPr>
          </a:p>
        </p:txBody>
      </p:sp>
      <p:cxnSp>
        <p:nvCxnSpPr>
          <p:cNvPr id="45076" name="AutoShape 1"/>
          <p:cNvCxnSpPr/>
          <p:nvPr/>
        </p:nvCxnSpPr>
        <p:spPr>
          <a:xfrm>
            <a:off x="1620838" y="4406900"/>
            <a:ext cx="442912" cy="3175"/>
          </a:xfrm>
          <a:prstGeom prst="bentConnector3">
            <a:avLst>
              <a:gd name="adj1" fmla="val 49819"/>
            </a:avLst>
          </a:prstGeom>
          <a:ln w="9525" cap="rnd" cmpd="sng">
            <a:solidFill>
              <a:srgbClr val="000000"/>
            </a:solidFill>
            <a:prstDash val="sysDot"/>
            <a:miter/>
            <a:headEnd type="none" w="med" len="med"/>
            <a:tailEnd type="none" w="med" len="med"/>
          </a:ln>
        </p:spPr>
      </p:cxnSp>
      <p:sp>
        <p:nvSpPr>
          <p:cNvPr id="45077" name="_s1046"/>
          <p:cNvSpPr/>
          <p:nvPr/>
        </p:nvSpPr>
        <p:spPr>
          <a:xfrm>
            <a:off x="2000250" y="4100513"/>
            <a:ext cx="1962150" cy="58578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Refer to your resume</a:t>
            </a:r>
            <a:endParaRPr lang="en-US" altLang="zh-CN" sz="1600" b="0" dirty="0">
              <a:latin typeface="Times New Roman" panose="02020603050405020304" pitchFamily="18" charset="0"/>
            </a:endParaRPr>
          </a:p>
          <a:p>
            <a:pPr algn="ctr" eaLnBrk="1" hangingPunct="1"/>
            <a:r>
              <a:rPr lang="zh-CN" altLang="en-US" sz="1600" b="0" dirty="0">
                <a:latin typeface="Times New Roman" panose="02020603050405020304" pitchFamily="18" charset="0"/>
              </a:rPr>
              <a:t>参照简历</a:t>
            </a:r>
            <a:endParaRPr lang="en-US" altLang="zh-CN" sz="1600" b="0" dirty="0">
              <a:latin typeface="Times New Roman" panose="02020603050405020304" pitchFamily="18" charset="0"/>
            </a:endParaRPr>
          </a:p>
        </p:txBody>
      </p:sp>
      <p:sp>
        <p:nvSpPr>
          <p:cNvPr id="45078" name="_s1046"/>
          <p:cNvSpPr/>
          <p:nvPr/>
        </p:nvSpPr>
        <p:spPr>
          <a:xfrm>
            <a:off x="1987550" y="4794250"/>
            <a:ext cx="1985963" cy="61595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Clear conclusion</a:t>
            </a:r>
            <a:endParaRPr lang="en-US" altLang="zh-CN" sz="1600" b="0" dirty="0">
              <a:latin typeface="Times New Roman" panose="02020603050405020304" pitchFamily="18" charset="0"/>
            </a:endParaRPr>
          </a:p>
          <a:p>
            <a:pPr algn="ctr" eaLnBrk="1" hangingPunct="1"/>
            <a:r>
              <a:rPr lang="zh-CN" altLang="en-US" sz="1600" b="0" dirty="0">
                <a:latin typeface="Times New Roman" panose="02020603050405020304" pitchFamily="18" charset="0"/>
              </a:rPr>
              <a:t>清晰总结</a:t>
            </a:r>
            <a:endParaRPr lang="en-US" altLang="zh-CN" sz="1600" b="0" dirty="0">
              <a:latin typeface="Times New Roman" panose="02020603050405020304" pitchFamily="18" charset="0"/>
            </a:endParaRPr>
          </a:p>
        </p:txBody>
      </p:sp>
      <p:sp>
        <p:nvSpPr>
          <p:cNvPr id="45079" name="_s1046"/>
          <p:cNvSpPr/>
          <p:nvPr/>
        </p:nvSpPr>
        <p:spPr>
          <a:xfrm>
            <a:off x="1979613" y="5526088"/>
            <a:ext cx="1985962" cy="50323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600" b="0" dirty="0">
                <a:latin typeface="Times New Roman" panose="02020603050405020304" pitchFamily="18" charset="0"/>
              </a:rPr>
              <a:t>Precise Language</a:t>
            </a:r>
            <a:endParaRPr lang="en-US" altLang="zh-CN" sz="1600" b="0" dirty="0">
              <a:latin typeface="Times New Roman" panose="02020603050405020304" pitchFamily="18" charset="0"/>
            </a:endParaRPr>
          </a:p>
          <a:p>
            <a:pPr algn="ctr" eaLnBrk="1" hangingPunct="1"/>
            <a:r>
              <a:rPr lang="zh-CN" altLang="en-US" sz="1600" b="0" dirty="0">
                <a:latin typeface="Times New Roman" panose="02020603050405020304" pitchFamily="18" charset="0"/>
              </a:rPr>
              <a:t>准确语言</a:t>
            </a:r>
            <a:endParaRPr lang="en-US" altLang="zh-CN" sz="1600" b="0" dirty="0">
              <a:latin typeface="Times New Roman" panose="02020603050405020304" pitchFamily="18" charset="0"/>
            </a:endParaRPr>
          </a:p>
        </p:txBody>
      </p:sp>
      <p:cxnSp>
        <p:nvCxnSpPr>
          <p:cNvPr id="45080" name="AutoShape 1"/>
          <p:cNvCxnSpPr/>
          <p:nvPr/>
        </p:nvCxnSpPr>
        <p:spPr>
          <a:xfrm>
            <a:off x="1644650" y="5053013"/>
            <a:ext cx="320675" cy="19050"/>
          </a:xfrm>
          <a:prstGeom prst="bentConnector3">
            <a:avLst>
              <a:gd name="adj1" fmla="val 50000"/>
            </a:avLst>
          </a:prstGeom>
          <a:ln w="9525" cap="rnd" cmpd="sng">
            <a:solidFill>
              <a:srgbClr val="000000"/>
            </a:solidFill>
            <a:prstDash val="sysDot"/>
            <a:miter/>
            <a:headEnd type="none" w="med" len="med"/>
            <a:tailEnd type="none" w="med" len="med"/>
          </a:ln>
        </p:spPr>
      </p:cxnSp>
    </p:spTree>
  </p:cSld>
  <p:clrMapOvr>
    <a:masterClrMapping/>
  </p:clrMapOvr>
  <p:transition>
    <p:sndAc>
      <p:stSnd>
        <p:snd r:embed="rId2"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1.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Thanks for giving my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application</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kind consideration and hoping to hear from you as soon as possible.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应聘</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t>
            </a: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a:t>
            </a:r>
            <a:endPar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2.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If you would like to know more about my ability, I can be available for a</a:t>
            </a:r>
            <a:r>
              <a:rPr kumimoji="0" lang="en-US" altLang="zh-CN" sz="2000" b="0" i="0" u="sng"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personal interview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at your convenience</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（随时）</a:t>
            </a:r>
            <a:r>
              <a:rPr kumimoji="0" lang="zh-CN" altLang="en-US" sz="3200" b="1" i="0" u="none" strike="noStrike" kern="1200" cap="none" spc="0" normalizeH="0" baseline="0" noProof="0" dirty="0">
                <a:ln>
                  <a:noFill/>
                </a:ln>
                <a:solidFill>
                  <a:schemeClr val="accent1"/>
                </a:solidFill>
                <a:effectLst/>
                <a:uLnTx/>
                <a:uFillTx/>
                <a:latin typeface="+mn-lt"/>
                <a:ea typeface="+mn-ea"/>
                <a:cs typeface="+mn-cs"/>
              </a:rPr>
              <a:t> </a:t>
            </a: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3.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I have heard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that you are looking for a sales manager with experience in sales and a good command of English.</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（据悉）</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a:t>
            </a:r>
            <a:r>
              <a:rPr kumimoji="0" lang="en-US" altLang="zh-CN" sz="2000" b="1"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a:t>
            </a:r>
            <a:endParaRPr kumimoji="0" lang="zh-CN" altLang="en-US" sz="2000" b="1"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p:txBody>
      </p:sp>
      <p:sp>
        <p:nvSpPr>
          <p:cNvPr id="48130" name="内容占位符 2"/>
          <p:cNvSpPr>
            <a:spLocks noGrp="1"/>
          </p:cNvSpPr>
          <p:nvPr/>
        </p:nvSpPr>
        <p:spPr>
          <a:xfrm>
            <a:off x="999808" y="2778125"/>
            <a:ext cx="8434387" cy="5586413"/>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solidFill>
                  <a:schemeClr val="accent1">
                    <a:lumMod val="60000"/>
                    <a:lumOff val="40000"/>
                  </a:schemeClr>
                </a:solidFill>
                <a:latin typeface="Times New Roman" panose="02020603050405020304" pitchFamily="18" charset="0"/>
              </a:rPr>
              <a:t> </a:t>
            </a:r>
            <a:r>
              <a:rPr lang="en-US" altLang="zh-CN" sz="2000" b="0" dirty="0">
                <a:solidFill>
                  <a:schemeClr val="accent1"/>
                </a:solidFill>
                <a:latin typeface="Times New Roman" panose="02020603050405020304" pitchFamily="18" charset="0"/>
              </a:rPr>
              <a:t>1.</a:t>
            </a:r>
            <a:r>
              <a:rPr lang="en-US" altLang="zh-CN" sz="2000" dirty="0">
                <a:solidFill>
                  <a:schemeClr val="tx1"/>
                </a:solidFill>
                <a:latin typeface="Times New Roman" panose="02020603050405020304" pitchFamily="18" charset="0"/>
              </a:rPr>
              <a:t> </a:t>
            </a:r>
            <a:r>
              <a:rPr lang="zh-CN" altLang="en-US" sz="2000" b="0" dirty="0">
                <a:latin typeface="Times New Roman" panose="02020603050405020304" pitchFamily="18" charset="0"/>
              </a:rPr>
              <a:t>感谢您对本人的应聘予以考虑，并敬请尽快回复。</a:t>
            </a: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2 .</a:t>
            </a:r>
            <a:r>
              <a:rPr lang="zh-CN" altLang="en-US" sz="2000" b="0" dirty="0">
                <a:latin typeface="Times New Roman" panose="02020603050405020304" pitchFamily="18" charset="0"/>
              </a:rPr>
              <a:t>如果您愿意接见本人以了解我的能力，我将随时恭候。</a:t>
            </a: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3. </a:t>
            </a:r>
            <a:r>
              <a:rPr lang="zh-CN" altLang="en-US" sz="2000" b="0" dirty="0">
                <a:latin typeface="Times New Roman" panose="02020603050405020304" pitchFamily="18" charset="0"/>
              </a:rPr>
              <a:t>据悉贵公司正在招聘一名具有丰富经验，并精通英语的销售经理。</a:t>
            </a:r>
            <a:endParaRPr lang="zh-CN" altLang="en-US"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0">
                                            <p:txEl>
                                              <p:pRg st="0" end="0"/>
                                            </p:txEl>
                                          </p:spTgt>
                                        </p:tgtEl>
                                        <p:attrNameLst>
                                          <p:attrName>style.visibility</p:attrName>
                                        </p:attrNameLst>
                                      </p:cBhvr>
                                      <p:to>
                                        <p:strVal val="visible"/>
                                      </p:to>
                                    </p:set>
                                    <p:anim calcmode="lin" valueType="num">
                                      <p:cBhvr additive="base">
                                        <p:cTn id="7" dur="500" fill="hold"/>
                                        <p:tgtEl>
                                          <p:spTgt spid="481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30">
                                            <p:txEl>
                                              <p:pRg st="3" end="3"/>
                                            </p:txEl>
                                          </p:spTgt>
                                        </p:tgtEl>
                                        <p:attrNameLst>
                                          <p:attrName>style.visibility</p:attrName>
                                        </p:attrNameLst>
                                      </p:cBhvr>
                                      <p:to>
                                        <p:strVal val="visible"/>
                                      </p:to>
                                    </p:set>
                                    <p:anim calcmode="lin" valueType="num">
                                      <p:cBhvr additive="base">
                                        <p:cTn id="13" dur="500" fill="hold"/>
                                        <p:tgtEl>
                                          <p:spTgt spid="4813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30">
                                            <p:txEl>
                                              <p:pRg st="6" end="6"/>
                                            </p:txEl>
                                          </p:spTgt>
                                        </p:tgtEl>
                                        <p:attrNameLst>
                                          <p:attrName>style.visibility</p:attrName>
                                        </p:attrNameLst>
                                      </p:cBhvr>
                                      <p:to>
                                        <p:strVal val="visible"/>
                                      </p:to>
                                    </p:set>
                                    <p:anim calcmode="lin" valueType="num">
                                      <p:cBhvr additive="base">
                                        <p:cTn id="19" dur="500" fill="hold"/>
                                        <p:tgtEl>
                                          <p:spTgt spid="48130">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130">
                                            <p:txEl>
                                              <p:pRg st="7" end="7"/>
                                            </p:txEl>
                                          </p:spTgt>
                                        </p:tgtEl>
                                        <p:attrNameLst>
                                          <p:attrName>style.visibility</p:attrName>
                                        </p:attrNameLst>
                                      </p:cBhvr>
                                      <p:to>
                                        <p:strVal val="visible"/>
                                      </p:to>
                                    </p:set>
                                    <p:anim calcmode="lin" valueType="num">
                                      <p:cBhvr additive="base">
                                        <p:cTn id="25" dur="500" fill="hold"/>
                                        <p:tgtEl>
                                          <p:spTgt spid="48130">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813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4.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With thorough college education in marketing and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related studies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and strong interest in this field, I feel I can be considered for the position.</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（相关学科）</a:t>
            </a:r>
            <a:r>
              <a:rPr kumimoji="0" lang="zh-CN" altLang="en-US" sz="3200" b="1" i="0" u="none" strike="noStrike" kern="1200" cap="none" spc="0" normalizeH="0" baseline="0" noProof="0" dirty="0">
                <a:ln>
                  <a:noFill/>
                </a:ln>
                <a:solidFill>
                  <a:schemeClr val="accent1"/>
                </a:solidFill>
                <a:effectLst/>
                <a:uLnTx/>
                <a:uFillTx/>
                <a:latin typeface="+mn-lt"/>
                <a:ea typeface="+mn-ea"/>
                <a:cs typeface="+mn-cs"/>
              </a:rPr>
              <a:t> </a:t>
            </a: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5.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I have learned from the newspaper that there is a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vacancy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in your firm, and I wish to apply for the position.</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（空位）</a:t>
            </a:r>
            <a:r>
              <a:rPr kumimoji="0" lang="zh-CN" altLang="en-US" sz="3200" b="1" i="0" u="none" strike="noStrike" kern="1200" cap="none" spc="0" normalizeH="0" baseline="0" noProof="0" dirty="0">
                <a:ln>
                  <a:noFill/>
                </a:ln>
                <a:solidFill>
                  <a:schemeClr val="accent1"/>
                </a:solidFill>
                <a:effectLst/>
                <a:uLnTx/>
                <a:uFillTx/>
                <a:latin typeface="+mn-lt"/>
                <a:ea typeface="+mn-ea"/>
                <a:cs typeface="+mn-cs"/>
              </a:rPr>
              <a:t> </a:t>
            </a: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rgbClr val="282917"/>
                </a:solidFill>
                <a:effectLst/>
                <a:uLnTx/>
                <a:uFillTx/>
                <a:latin typeface="Times New Roman" panose="02020603050405020304" pitchFamily="18" charset="0"/>
                <a:sym typeface="+mn-ea"/>
              </a:rPr>
              <a:t>6.</a:t>
            </a:r>
            <a:r>
              <a:rPr lang="zh-CN" altLang="zh-CN" sz="2000" noProof="0" dirty="0">
                <a:ln>
                  <a:noFill/>
                </a:ln>
                <a:effectLst/>
                <a:uLnTx/>
                <a:uFillTx/>
                <a:sym typeface="+mn-ea"/>
              </a:rPr>
              <a:t> </a:t>
            </a:r>
            <a:r>
              <a:rPr lang="zh-CN" altLang="zh-CN" sz="2000" b="0" noProof="0" dirty="0">
                <a:ln>
                  <a:noFill/>
                </a:ln>
                <a:solidFill>
                  <a:schemeClr val="tx1"/>
                </a:solidFill>
                <a:effectLst/>
                <a:uLnTx/>
                <a:uFillTx/>
                <a:latin typeface="Times New Roman" panose="02020603050405020304" pitchFamily="18" charset="0"/>
                <a:sym typeface="+mn-ea"/>
              </a:rPr>
              <a:t>我已</a:t>
            </a:r>
            <a:r>
              <a:rPr lang="zh-CN" altLang="zh-CN" sz="2000" b="0" u="dotted" noProof="0" dirty="0">
                <a:ln>
                  <a:noFill/>
                </a:ln>
                <a:solidFill>
                  <a:schemeClr val="tx1"/>
                </a:solidFill>
                <a:effectLst/>
                <a:uLnTx/>
                <a:uFillTx/>
                <a:latin typeface="Times New Roman" panose="02020603050405020304" pitchFamily="18" charset="0"/>
                <a:sym typeface="+mn-ea"/>
              </a:rPr>
              <a:t>熟练掌握</a:t>
            </a:r>
            <a:r>
              <a:rPr lang="zh-CN" altLang="zh-CN" sz="2000" b="0" noProof="0" dirty="0">
                <a:ln>
                  <a:noFill/>
                </a:ln>
                <a:solidFill>
                  <a:schemeClr val="tx1"/>
                </a:solidFill>
                <a:effectLst/>
                <a:uLnTx/>
                <a:uFillTx/>
                <a:latin typeface="Times New Roman" panose="02020603050405020304" pitchFamily="18" charset="0"/>
                <a:sym typeface="+mn-ea"/>
              </a:rPr>
              <a:t>速记、打字，速度</a:t>
            </a:r>
            <a:r>
              <a:rPr lang="zh-CN" altLang="zh-CN" sz="2000" b="0" u="dotted" noProof="0" dirty="0">
                <a:ln>
                  <a:noFill/>
                </a:ln>
                <a:solidFill>
                  <a:schemeClr val="tx1"/>
                </a:solidFill>
                <a:effectLst/>
                <a:uLnTx/>
                <a:uFillTx/>
                <a:latin typeface="Times New Roman" panose="02020603050405020304" pitchFamily="18" charset="0"/>
                <a:sym typeface="+mn-ea"/>
              </a:rPr>
              <a:t>分别</a:t>
            </a:r>
            <a:r>
              <a:rPr lang="zh-CN" altLang="zh-CN" sz="2000" b="0" noProof="0" dirty="0">
                <a:ln>
                  <a:noFill/>
                </a:ln>
                <a:solidFill>
                  <a:schemeClr val="tx1"/>
                </a:solidFill>
                <a:effectLst/>
                <a:uLnTx/>
                <a:uFillTx/>
                <a:latin typeface="Times New Roman" panose="02020603050405020304" pitchFamily="18" charset="0"/>
                <a:sym typeface="+mn-ea"/>
              </a:rPr>
              <a:t>为每分钟</a:t>
            </a:r>
            <a:r>
              <a:rPr lang="en-US" altLang="zh-CN" sz="2000" b="0" noProof="0" dirty="0">
                <a:ln>
                  <a:noFill/>
                </a:ln>
                <a:solidFill>
                  <a:schemeClr val="tx1"/>
                </a:solidFill>
                <a:effectLst/>
                <a:uLnTx/>
                <a:uFillTx/>
                <a:latin typeface="Times New Roman" panose="02020603050405020304" pitchFamily="18" charset="0"/>
                <a:sym typeface="+mn-ea"/>
              </a:rPr>
              <a:t>100</a:t>
            </a:r>
            <a:r>
              <a:rPr lang="zh-CN" altLang="en-US" sz="2000" b="0" noProof="0" dirty="0">
                <a:ln>
                  <a:noFill/>
                </a:ln>
                <a:solidFill>
                  <a:schemeClr val="tx1"/>
                </a:solidFill>
                <a:effectLst/>
                <a:uLnTx/>
                <a:uFillTx/>
                <a:latin typeface="Times New Roman" panose="02020603050405020304" pitchFamily="18" charset="0"/>
                <a:sym typeface="+mn-ea"/>
              </a:rPr>
              <a:t>字和</a:t>
            </a:r>
            <a:r>
              <a:rPr lang="en-US" altLang="zh-CN" sz="2000" b="0" noProof="0" dirty="0">
                <a:ln>
                  <a:noFill/>
                </a:ln>
                <a:solidFill>
                  <a:schemeClr val="tx1"/>
                </a:solidFill>
                <a:effectLst/>
                <a:uLnTx/>
                <a:uFillTx/>
                <a:latin typeface="Times New Roman" panose="02020603050405020304" pitchFamily="18" charset="0"/>
                <a:sym typeface="+mn-ea"/>
              </a:rPr>
              <a:t>90</a:t>
            </a:r>
            <a:r>
              <a:rPr lang="zh-CN" altLang="en-US" sz="2000" b="0" noProof="0" dirty="0">
                <a:ln>
                  <a:noFill/>
                </a:ln>
                <a:solidFill>
                  <a:schemeClr val="tx1"/>
                </a:solidFill>
                <a:effectLst/>
                <a:uLnTx/>
                <a:uFillTx/>
                <a:latin typeface="Times New Roman" panose="02020603050405020304" pitchFamily="18" charset="0"/>
                <a:sym typeface="+mn-ea"/>
              </a:rPr>
              <a:t>字。</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lang="zh-CN" altLang="en-US" sz="2000" b="0" noProof="0" dirty="0">
                <a:ln>
                  <a:noFill/>
                </a:ln>
                <a:solidFill>
                  <a:schemeClr val="tx1"/>
                </a:solidFill>
                <a:effectLst/>
                <a:uLnTx/>
                <a:uFillTx/>
                <a:latin typeface="Times New Roman" panose="02020603050405020304" pitchFamily="18" charset="0"/>
                <a:sym typeface="+mn-ea"/>
              </a:rPr>
              <a:t>   （</a:t>
            </a:r>
            <a:r>
              <a:rPr lang="en-US" altLang="zh-CN" sz="2000" b="0" noProof="0" dirty="0">
                <a:ln>
                  <a:noFill/>
                </a:ln>
                <a:solidFill>
                  <a:schemeClr val="tx1"/>
                </a:solidFill>
                <a:effectLst/>
                <a:uLnTx/>
                <a:uFillTx/>
                <a:latin typeface="Times New Roman" panose="02020603050405020304" pitchFamily="18" charset="0"/>
                <a:sym typeface="+mn-ea"/>
              </a:rPr>
              <a:t>be proficient in, respectively</a:t>
            </a:r>
            <a:r>
              <a:rPr lang="zh-CN" altLang="en-US" sz="2000" b="0" noProof="0" dirty="0">
                <a:ln>
                  <a:noFill/>
                </a:ln>
                <a:solidFill>
                  <a:schemeClr val="tx1"/>
                </a:solidFill>
                <a:effectLst/>
                <a:uLnTx/>
                <a:uFillTx/>
                <a:latin typeface="Times New Roman" panose="02020603050405020304" pitchFamily="18" charset="0"/>
                <a:sym typeface="+mn-ea"/>
              </a:rPr>
              <a:t>）</a:t>
            </a:r>
            <a:endParaRPr kumimoji="0" lang="zh-CN"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a:t>
            </a:r>
            <a:endParaRPr kumimoji="0" lang="zh-CN" altLang="en-US" sz="2000" b="1"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p:txBody>
      </p:sp>
      <p:sp>
        <p:nvSpPr>
          <p:cNvPr id="48130" name="内容占位符 2"/>
          <p:cNvSpPr>
            <a:spLocks noGrp="1"/>
          </p:cNvSpPr>
          <p:nvPr/>
        </p:nvSpPr>
        <p:spPr>
          <a:xfrm>
            <a:off x="1030288" y="2781300"/>
            <a:ext cx="8434387" cy="5586413"/>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a:t>
            </a:r>
            <a:r>
              <a:rPr lang="en-US" altLang="zh-CN" sz="2000" b="0" dirty="0">
                <a:latin typeface="Times New Roman" panose="02020603050405020304" pitchFamily="18" charset="0"/>
              </a:rPr>
              <a:t>4. </a:t>
            </a:r>
            <a:r>
              <a:rPr lang="zh-CN" altLang="en-US" sz="2000" b="0" dirty="0">
                <a:latin typeface="Times New Roman" panose="02020603050405020304" pitchFamily="18" charset="0"/>
              </a:rPr>
              <a:t>鉴于我在大学市场营销专业及相关学科的学习和对此专业的兴趣，</a:t>
            </a:r>
            <a:endParaRPr lang="zh-CN" altLang="en-US" sz="2000" b="0" dirty="0">
              <a:latin typeface="Times New Roman" panose="02020603050405020304" pitchFamily="18" charset="0"/>
            </a:endParaRPr>
          </a:p>
          <a:p>
            <a:pPr marL="609600" indent="-609600">
              <a:buNone/>
            </a:pPr>
            <a:r>
              <a:rPr lang="zh-CN" altLang="en-US" sz="2000" b="0" dirty="0">
                <a:latin typeface="Times New Roman" panose="02020603050405020304" pitchFamily="18" charset="0"/>
              </a:rPr>
              <a:t>    请考虑我的申请。</a:t>
            </a: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5. </a:t>
            </a:r>
            <a:r>
              <a:rPr lang="zh-CN" altLang="en-US" sz="2000" b="0" dirty="0">
                <a:latin typeface="Times New Roman" panose="02020603050405020304" pitchFamily="18" charset="0"/>
              </a:rPr>
              <a:t>从报纸上得知贵公司目前尚有空缺，本人特此应聘。</a:t>
            </a: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6. I am proficient in shorthand and typewriting and I have attained a speed of</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100 and 90 words per minute respectively. </a:t>
            </a:r>
            <a:endParaRPr lang="en-US" altLang="zh-CN"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0">
                                            <p:txEl>
                                              <p:pRg st="0" end="0"/>
                                            </p:txEl>
                                          </p:spTgt>
                                        </p:tgtEl>
                                        <p:attrNameLst>
                                          <p:attrName>style.visibility</p:attrName>
                                        </p:attrNameLst>
                                      </p:cBhvr>
                                      <p:to>
                                        <p:strVal val="visible"/>
                                      </p:to>
                                    </p:set>
                                    <p:anim calcmode="lin" valueType="num">
                                      <p:cBhvr additive="base">
                                        <p:cTn id="7" dur="500" fill="hold"/>
                                        <p:tgtEl>
                                          <p:spTgt spid="481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8130">
                                            <p:txEl>
                                              <p:pRg st="1" end="1"/>
                                            </p:txEl>
                                          </p:spTgt>
                                        </p:tgtEl>
                                        <p:attrNameLst>
                                          <p:attrName>style.visibility</p:attrName>
                                        </p:attrNameLst>
                                      </p:cBhvr>
                                      <p:to>
                                        <p:strVal val="visible"/>
                                      </p:to>
                                    </p:set>
                                    <p:anim calcmode="lin" valueType="num">
                                      <p:cBhvr additive="base">
                                        <p:cTn id="11" dur="500" fill="hold"/>
                                        <p:tgtEl>
                                          <p:spTgt spid="4813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813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8130">
                                            <p:txEl>
                                              <p:pRg st="5" end="5"/>
                                            </p:txEl>
                                          </p:spTgt>
                                        </p:tgtEl>
                                        <p:attrNameLst>
                                          <p:attrName>style.visibility</p:attrName>
                                        </p:attrNameLst>
                                      </p:cBhvr>
                                      <p:to>
                                        <p:strVal val="visible"/>
                                      </p:to>
                                    </p:set>
                                    <p:anim calcmode="lin" valueType="num">
                                      <p:cBhvr additive="base">
                                        <p:cTn id="17" dur="500" fill="hold"/>
                                        <p:tgtEl>
                                          <p:spTgt spid="48130">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813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8130">
                                            <p:txEl>
                                              <p:pRg st="9" end="9"/>
                                            </p:txEl>
                                          </p:spTgt>
                                        </p:tgtEl>
                                        <p:attrNameLst>
                                          <p:attrName>style.visibility</p:attrName>
                                        </p:attrNameLst>
                                      </p:cBhvr>
                                      <p:to>
                                        <p:strVal val="visible"/>
                                      </p:to>
                                    </p:set>
                                    <p:anim calcmode="lin" valueType="num">
                                      <p:cBhvr additive="base">
                                        <p:cTn id="23" dur="500" fill="hold"/>
                                        <p:tgtEl>
                                          <p:spTgt spid="48130">
                                            <p:txEl>
                                              <p:pRg st="9" end="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813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8130">
                                            <p:txEl>
                                              <p:pRg st="10" end="10"/>
                                            </p:txEl>
                                          </p:spTgt>
                                        </p:tgtEl>
                                        <p:attrNameLst>
                                          <p:attrName>style.visibility</p:attrName>
                                        </p:attrNameLst>
                                      </p:cBhvr>
                                      <p:to>
                                        <p:strVal val="visible"/>
                                      </p:to>
                                    </p:set>
                                    <p:anim calcmode="lin" valueType="num">
                                      <p:cBhvr additive="base">
                                        <p:cTn id="29" dur="500" fill="hold"/>
                                        <p:tgtEl>
                                          <p:spTgt spid="48130">
                                            <p:txEl>
                                              <p:pRg st="10" end="1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813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60450" y="1078865"/>
            <a:ext cx="7961630" cy="4480560"/>
          </a:xfrm>
        </p:spPr>
        <p:txBody>
          <a:bodyPr vert="horz" wrap="square" lIns="91440" tIns="45720" rIns="91440" bIns="45720" numCol="1" anchor="t" anchorCtr="0" compatLnSpc="1"/>
          <a:lstStyle/>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7.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本人对贵公司市场部经理助理的广告非常感</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兴趣</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(interest)</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8.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本人十分高兴，能</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胜任</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贵处广告的销售代表职位。</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(qualified for)</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9.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本人</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很想</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应聘贵公司</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5</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月</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21</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日在</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中国日报</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刊登招聘的销售员</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一职。</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(wish to )</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10. </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随函附寄</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简历表一份，供您参考。</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(enclose)</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sp>
        <p:nvSpPr>
          <p:cNvPr id="48130" name="内容占位符 2"/>
          <p:cNvSpPr>
            <a:spLocks noGrp="1"/>
          </p:cNvSpPr>
          <p:nvPr/>
        </p:nvSpPr>
        <p:spPr>
          <a:xfrm>
            <a:off x="1060450" y="1579245"/>
            <a:ext cx="7957185" cy="558673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lnSpc>
                <a:spcPct val="120000"/>
              </a:lnSpc>
              <a:buNone/>
            </a:pPr>
            <a:r>
              <a:rPr lang="en-US" altLang="zh-CN" sz="2000" b="0" dirty="0">
                <a:latin typeface="Times New Roman" panose="02020603050405020304" pitchFamily="18" charset="0"/>
              </a:rPr>
              <a:t>7.Your advertised position of assistant to the marketing manager interests</a:t>
            </a: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     me.</a:t>
            </a:r>
            <a:endParaRPr lang="en-US" altLang="zh-CN" sz="2000" b="0" dirty="0">
              <a:latin typeface="Times New Roman" panose="02020603050405020304" pitchFamily="18" charset="0"/>
            </a:endParaRPr>
          </a:p>
          <a:p>
            <a:pPr marL="609600" indent="-609600">
              <a:lnSpc>
                <a:spcPct val="120000"/>
              </a:lnSpc>
              <a:buNone/>
            </a:pP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8.  I am glad that I feel quite qualified for the position of sales </a:t>
            </a: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     representative you advertised.</a:t>
            </a: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a:p>
            <a:pPr marL="609600" indent="-609600">
              <a:lnSpc>
                <a:spcPct val="120000"/>
              </a:lnSpc>
              <a:buNone/>
            </a:pP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9.  I wish to apply for the post of salesman advertised in </a:t>
            </a:r>
            <a:r>
              <a:rPr lang="en-US" altLang="zh-CN" sz="2000" b="0" i="1" dirty="0">
                <a:latin typeface="Times New Roman" panose="02020603050405020304" pitchFamily="18" charset="0"/>
              </a:rPr>
              <a:t>China Daily</a:t>
            </a:r>
            <a:r>
              <a:rPr lang="en-US" altLang="zh-CN" sz="2000" b="0" dirty="0">
                <a:latin typeface="Times New Roman" panose="02020603050405020304" pitchFamily="18" charset="0"/>
              </a:rPr>
              <a:t> of </a:t>
            </a: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    May 21.</a:t>
            </a:r>
            <a:endParaRPr lang="en-US" altLang="zh-CN" sz="2000" b="0" dirty="0">
              <a:latin typeface="Times New Roman" panose="02020603050405020304" pitchFamily="18" charset="0"/>
            </a:endParaRPr>
          </a:p>
          <a:p>
            <a:pPr marL="609600" indent="-609600">
              <a:lnSpc>
                <a:spcPct val="120000"/>
              </a:lnSpc>
              <a:buNone/>
            </a:pPr>
            <a:endParaRPr lang="en-US" altLang="zh-CN" sz="2000" b="0" dirty="0">
              <a:latin typeface="Times New Roman" panose="02020603050405020304" pitchFamily="18" charset="0"/>
            </a:endParaRPr>
          </a:p>
          <a:p>
            <a:pPr marL="609600" indent="-609600">
              <a:lnSpc>
                <a:spcPct val="120000"/>
              </a:lnSpc>
              <a:buNone/>
            </a:pPr>
            <a:r>
              <a:rPr lang="en-US" altLang="zh-CN" sz="2000" b="0" dirty="0">
                <a:latin typeface="Times New Roman" panose="02020603050405020304" pitchFamily="18" charset="0"/>
              </a:rPr>
              <a:t>10. I have enclosed my resume for your reference..</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0">
                                            <p:txEl>
                                              <p:pRg st="0" end="0"/>
                                            </p:txEl>
                                          </p:spTgt>
                                        </p:tgtEl>
                                        <p:attrNameLst>
                                          <p:attrName>style.visibility</p:attrName>
                                        </p:attrNameLst>
                                      </p:cBhvr>
                                      <p:to>
                                        <p:strVal val="visible"/>
                                      </p:to>
                                    </p:set>
                                    <p:anim calcmode="lin" valueType="num">
                                      <p:cBhvr additive="base">
                                        <p:cTn id="7" dur="500" fill="hold"/>
                                        <p:tgtEl>
                                          <p:spTgt spid="481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8130">
                                            <p:txEl>
                                              <p:pRg st="1" end="1"/>
                                            </p:txEl>
                                          </p:spTgt>
                                        </p:tgtEl>
                                        <p:attrNameLst>
                                          <p:attrName>style.visibility</p:attrName>
                                        </p:attrNameLst>
                                      </p:cBhvr>
                                      <p:to>
                                        <p:strVal val="visible"/>
                                      </p:to>
                                    </p:set>
                                    <p:anim calcmode="lin" valueType="num">
                                      <p:cBhvr additive="base">
                                        <p:cTn id="11" dur="500" fill="hold"/>
                                        <p:tgtEl>
                                          <p:spTgt spid="4813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813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8130">
                                            <p:txEl>
                                              <p:pRg st="3" end="3"/>
                                            </p:txEl>
                                          </p:spTgt>
                                        </p:tgtEl>
                                        <p:attrNameLst>
                                          <p:attrName>style.visibility</p:attrName>
                                        </p:attrNameLst>
                                      </p:cBhvr>
                                      <p:to>
                                        <p:strVal val="visible"/>
                                      </p:to>
                                    </p:set>
                                    <p:anim calcmode="lin" valueType="num">
                                      <p:cBhvr additive="base">
                                        <p:cTn id="17" dur="500" fill="hold"/>
                                        <p:tgtEl>
                                          <p:spTgt spid="48130">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8130">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8130">
                                            <p:txEl>
                                              <p:pRg st="4" end="4"/>
                                            </p:txEl>
                                          </p:spTgt>
                                        </p:tgtEl>
                                        <p:attrNameLst>
                                          <p:attrName>style.visibility</p:attrName>
                                        </p:attrNameLst>
                                      </p:cBhvr>
                                      <p:to>
                                        <p:strVal val="visible"/>
                                      </p:to>
                                    </p:set>
                                    <p:anim calcmode="lin" valueType="num">
                                      <p:cBhvr additive="base">
                                        <p:cTn id="21" dur="500" fill="hold"/>
                                        <p:tgtEl>
                                          <p:spTgt spid="48130">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813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8130">
                                            <p:txEl>
                                              <p:pRg st="5" end="5"/>
                                            </p:txEl>
                                          </p:spTgt>
                                        </p:tgtEl>
                                        <p:attrNameLst>
                                          <p:attrName>style.visibility</p:attrName>
                                        </p:attrNameLst>
                                      </p:cBhvr>
                                      <p:to>
                                        <p:strVal val="visible"/>
                                      </p:to>
                                    </p:set>
                                    <p:anim calcmode="lin" valueType="num">
                                      <p:cBhvr additive="base">
                                        <p:cTn id="27" dur="500" fill="hold"/>
                                        <p:tgtEl>
                                          <p:spTgt spid="48130">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813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8130">
                                            <p:txEl>
                                              <p:pRg st="7" end="7"/>
                                            </p:txEl>
                                          </p:spTgt>
                                        </p:tgtEl>
                                        <p:attrNameLst>
                                          <p:attrName>style.visibility</p:attrName>
                                        </p:attrNameLst>
                                      </p:cBhvr>
                                      <p:to>
                                        <p:strVal val="visible"/>
                                      </p:to>
                                    </p:set>
                                    <p:anim calcmode="lin" valueType="num">
                                      <p:cBhvr additive="base">
                                        <p:cTn id="33" dur="500" fill="hold"/>
                                        <p:tgtEl>
                                          <p:spTgt spid="48130">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8130">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8130">
                                            <p:txEl>
                                              <p:pRg st="8" end="8"/>
                                            </p:txEl>
                                          </p:spTgt>
                                        </p:tgtEl>
                                        <p:attrNameLst>
                                          <p:attrName>style.visibility</p:attrName>
                                        </p:attrNameLst>
                                      </p:cBhvr>
                                      <p:to>
                                        <p:strVal val="visible"/>
                                      </p:to>
                                    </p:set>
                                    <p:anim calcmode="lin" valueType="num">
                                      <p:cBhvr additive="base">
                                        <p:cTn id="37" dur="500" fill="hold"/>
                                        <p:tgtEl>
                                          <p:spTgt spid="48130">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813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8130">
                                            <p:txEl>
                                              <p:pRg st="10" end="10"/>
                                            </p:txEl>
                                          </p:spTgt>
                                        </p:tgtEl>
                                        <p:attrNameLst>
                                          <p:attrName>style.visibility</p:attrName>
                                        </p:attrNameLst>
                                      </p:cBhvr>
                                      <p:to>
                                        <p:strVal val="visible"/>
                                      </p:to>
                                    </p:set>
                                    <p:anim calcmode="lin" valueType="num">
                                      <p:cBhvr additive="base">
                                        <p:cTn id="43" dur="500" fill="hold"/>
                                        <p:tgtEl>
                                          <p:spTgt spid="48130">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813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1"/>
          <p:cNvSpPr>
            <a:spLocks noGrp="1"/>
          </p:cNvSpPr>
          <p:nvPr>
            <p:ph type="title"/>
          </p:nvPr>
        </p:nvSpPr>
        <p:spPr>
          <a:xfrm>
            <a:off x="1090613" y="765175"/>
            <a:ext cx="8053387" cy="1011238"/>
          </a:xfrm>
        </p:spPr>
        <p:txBody>
          <a:bodyPr vert="horz" wrap="square" lIns="91440" tIns="45720" rIns="91440" bIns="45720" anchor="ctr" anchorCtr="0"/>
          <a:p>
            <a:r>
              <a:rPr lang="en-US" altLang="zh-CN" sz="2400" i="1" dirty="0">
                <a:solidFill>
                  <a:srgbClr val="282917"/>
                </a:solidFill>
                <a:latin typeface="Times New Roman" panose="02020603050405020304" pitchFamily="18" charset="0"/>
              </a:rPr>
              <a:t>Task 5</a:t>
            </a:r>
            <a:br>
              <a:rPr lang="zh-CN"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Directions: </a:t>
            </a:r>
            <a:r>
              <a:rPr lang="en-US" altLang="zh-CN" sz="2000" dirty="0">
                <a:solidFill>
                  <a:schemeClr val="tx1"/>
                </a:solidFill>
                <a:latin typeface="Times New Roman" panose="02020603050405020304" pitchFamily="18" charset="0"/>
              </a:rPr>
              <a:t>Complete the following resume with the proper forms of the words or phrases given in the box.  </a:t>
            </a:r>
            <a:br>
              <a:rPr lang="zh-CN" altLang="zh-CN" sz="2000" dirty="0">
                <a:solidFill>
                  <a:schemeClr val="tx1"/>
                </a:solidFill>
                <a:latin typeface="Times New Roman" panose="02020603050405020304" pitchFamily="18" charset="0"/>
              </a:rPr>
            </a:br>
            <a:endParaRPr lang="zh-CN" altLang="en-US" sz="2000" dirty="0">
              <a:solidFill>
                <a:schemeClr val="tx1"/>
              </a:solidFill>
              <a:latin typeface="Times New Roman" panose="02020603050405020304" pitchFamily="18" charset="0"/>
            </a:endParaRPr>
          </a:p>
        </p:txBody>
      </p:sp>
      <p:sp>
        <p:nvSpPr>
          <p:cNvPr id="49155" name="内容占位符 2"/>
          <p:cNvSpPr>
            <a:spLocks noGrp="1"/>
          </p:cNvSpPr>
          <p:nvPr>
            <p:ph idx="1"/>
          </p:nvPr>
        </p:nvSpPr>
        <p:spPr>
          <a:xfrm>
            <a:off x="1182688" y="1474788"/>
            <a:ext cx="7961312" cy="5383212"/>
          </a:xfrm>
        </p:spPr>
        <p:txBody>
          <a:bodyPr vert="horz" wrap="square" lIns="91440" tIns="45720" rIns="91440" bIns="45720" anchor="t" anchorCtr="0"/>
          <a:p>
            <a:pPr algn="just">
              <a:buNone/>
            </a:pPr>
            <a:endParaRPr lang="en-US" altLang="zh-CN" sz="2000" b="0" dirty="0">
              <a:solidFill>
                <a:srgbClr val="282917"/>
              </a:solidFill>
              <a:latin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ndParaRPr>
          </a:p>
        </p:txBody>
      </p:sp>
      <p:sp>
        <p:nvSpPr>
          <p:cNvPr id="49156" name="Text Box 4"/>
          <p:cNvSpPr txBox="1"/>
          <p:nvPr/>
        </p:nvSpPr>
        <p:spPr>
          <a:xfrm>
            <a:off x="1713230" y="2402205"/>
            <a:ext cx="6900545" cy="205295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eaLnBrk="1" hangingPunct="1"/>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a. enclose </a:t>
            </a:r>
            <a:endParaRPr lang="en-US" altLang="zh-CN"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b. apply for</a:t>
            </a:r>
            <a:endParaRPr lang="en-US" altLang="zh-CN"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c. May 12, 2015 </a:t>
            </a:r>
            <a:endParaRPr lang="en-US" altLang="zh-CN"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d. look forward to</a:t>
            </a:r>
            <a:endParaRPr lang="en-US" altLang="zh-CN"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e. additional information</a:t>
            </a:r>
            <a:endParaRPr lang="en-US" altLang="zh-CN" sz="2000" dirty="0">
              <a:latin typeface="Times New Roman" panose="02020603050405020304" pitchFamily="18" charset="0"/>
            </a:endParaRPr>
          </a:p>
          <a:p>
            <a:pPr eaLnBrk="1" hangingPunct="1"/>
            <a:endParaRPr lang="en-US" altLang="zh-CN" sz="200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内容占位符 2"/>
          <p:cNvSpPr>
            <a:spLocks noGrp="1"/>
          </p:cNvSpPr>
          <p:nvPr>
            <p:ph idx="1"/>
          </p:nvPr>
        </p:nvSpPr>
        <p:spPr>
          <a:xfrm>
            <a:off x="1014413" y="1163638"/>
            <a:ext cx="8129587" cy="5360987"/>
          </a:xfrm>
        </p:spPr>
        <p:txBody>
          <a:bodyPr vert="horz" wrap="square" lIns="91440" tIns="45720" rIns="91440" bIns="45720" anchor="t" anchorCtr="0"/>
          <a:p>
            <a:pPr>
              <a:buNone/>
            </a:pPr>
            <a:r>
              <a:rPr lang="en-US" altLang="zh-CN" sz="200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__(1)___</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Dear Sir or Madam,</a:t>
            </a:r>
            <a:endParaRPr lang="en-US" altLang="zh-CN" sz="2000" b="0" dirty="0">
              <a:solidFill>
                <a:schemeClr val="tx1"/>
              </a:solidFill>
              <a:latin typeface="Times New Roman" panose="02020603050405020304" pitchFamily="18" charset="0"/>
            </a:endParaRPr>
          </a:p>
          <a:p>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I am writing to _____(2)________ the post of assistant to the Customer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Service Manager of your company, which was advertised in </a:t>
            </a:r>
            <a:r>
              <a:rPr lang="en-US" altLang="zh-CN" sz="2000" b="0" i="1" dirty="0">
                <a:solidFill>
                  <a:schemeClr val="tx1"/>
                </a:solidFill>
                <a:latin typeface="Times New Roman" panose="02020603050405020304" pitchFamily="18" charset="0"/>
              </a:rPr>
              <a:t>Yangcheng </a:t>
            </a:r>
            <a:endParaRPr lang="en-US" altLang="zh-CN" sz="2000" b="0" i="1" dirty="0">
              <a:solidFill>
                <a:schemeClr val="tx1"/>
              </a:solidFill>
              <a:latin typeface="Times New Roman" panose="02020603050405020304" pitchFamily="18" charset="0"/>
            </a:endParaRPr>
          </a:p>
          <a:p>
            <a:pPr>
              <a:buNone/>
            </a:pPr>
            <a:r>
              <a:rPr lang="en-US" altLang="zh-CN" sz="2000" b="0" i="1" dirty="0">
                <a:solidFill>
                  <a:schemeClr val="tx1"/>
                </a:solidFill>
                <a:latin typeface="Times New Roman" panose="02020603050405020304" pitchFamily="18" charset="0"/>
              </a:rPr>
              <a:t>Evening </a:t>
            </a:r>
            <a:r>
              <a:rPr lang="en-US" altLang="zh-CN" sz="2000" b="0" dirty="0">
                <a:solidFill>
                  <a:schemeClr val="tx1"/>
                </a:solidFill>
                <a:latin typeface="Times New Roman" panose="02020603050405020304" pitchFamily="18" charset="0"/>
              </a:rPr>
              <a:t>on May 8, 2015.</a:t>
            </a:r>
            <a:r>
              <a:rPr lang="en-US" altLang="zh-CN" sz="2000" b="0" i="1"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Your advertisement interests me because the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position that you described sounds exactly like the kind of job I am seeking. </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My major field of study at university is Business Management. Subjects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which I have learned are relevant to the post mentioned include Marketing,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Business Management, Business Communication, Customer Service and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Computer Local Area Network.</a:t>
            </a:r>
            <a:r>
              <a:rPr lang="en-US" altLang="zh-CN" sz="2000" dirty="0">
                <a:solidFill>
                  <a:schemeClr val="tx1"/>
                </a:solidFill>
                <a:latin typeface="Times New Roman" panose="02020603050405020304" pitchFamily="18" charset="0"/>
              </a:rPr>
              <a:t> </a:t>
            </a:r>
            <a:endParaRPr lang="en-US" altLang="zh-CN" sz="2000" dirty="0">
              <a:solidFill>
                <a:schemeClr val="tx1"/>
              </a:solidFill>
              <a:latin typeface="Times New Roman" panose="02020603050405020304" pitchFamily="18" charset="0"/>
            </a:endParaRPr>
          </a:p>
        </p:txBody>
      </p:sp>
      <p:sp>
        <p:nvSpPr>
          <p:cNvPr id="4" name="Rectangle 3"/>
          <p:cNvSpPr>
            <a:spLocks noGrp="1"/>
          </p:cNvSpPr>
          <p:nvPr/>
        </p:nvSpPr>
        <p:spPr>
          <a:xfrm>
            <a:off x="1939925" y="1076325"/>
            <a:ext cx="7960995" cy="3619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b="0" dirty="0">
                <a:latin typeface="Times New Roman" panose="02020603050405020304" pitchFamily="18" charset="0"/>
              </a:rPr>
              <a:t>1. c. May 12, 2015   </a:t>
            </a:r>
            <a:endParaRPr lang="zh-CN" altLang="en-US" sz="2000" b="0" dirty="0">
              <a:latin typeface="Times New Roman" panose="02020603050405020304" pitchFamily="18" charset="0"/>
            </a:endParaRPr>
          </a:p>
        </p:txBody>
      </p:sp>
      <p:sp>
        <p:nvSpPr>
          <p:cNvPr id="3" name="Rectangle 3"/>
          <p:cNvSpPr>
            <a:spLocks noGrp="1"/>
          </p:cNvSpPr>
          <p:nvPr/>
        </p:nvSpPr>
        <p:spPr>
          <a:xfrm>
            <a:off x="2602230" y="2370455"/>
            <a:ext cx="7960995" cy="54419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b="0" dirty="0">
                <a:latin typeface="Times New Roman" panose="02020603050405020304" pitchFamily="18" charset="0"/>
              </a:rPr>
              <a:t> 2. b. apply for      </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内容占位符 2"/>
          <p:cNvSpPr>
            <a:spLocks noGrp="1"/>
          </p:cNvSpPr>
          <p:nvPr>
            <p:ph idx="1"/>
          </p:nvPr>
        </p:nvSpPr>
        <p:spPr>
          <a:xfrm>
            <a:off x="1031875" y="1074738"/>
            <a:ext cx="7581900" cy="5360987"/>
          </a:xfrm>
        </p:spPr>
        <p:txBody>
          <a:bodyPr vert="horz" wrap="square" lIns="91440" tIns="45720" rIns="91440" bIns="45720" anchor="t" anchorCtr="0"/>
          <a:p>
            <a:pPr>
              <a:buNone/>
            </a:pPr>
            <a:r>
              <a:rPr lang="en-US" altLang="zh-CN" dirty="0"/>
              <a:t>                                </a:t>
            </a:r>
            <a:endParaRPr lang="zh-CN" altLang="zh-CN" dirty="0"/>
          </a:p>
          <a:p>
            <a:pPr>
              <a:buNone/>
            </a:pPr>
            <a:r>
              <a:rPr lang="en-US" altLang="zh-CN" dirty="0"/>
              <a:t>           </a:t>
            </a:r>
            <a:r>
              <a:rPr lang="en-US" altLang="zh-CN" sz="2400" dirty="0">
                <a:solidFill>
                  <a:schemeClr val="tx1"/>
                </a:solidFill>
                <a:latin typeface="Times New Roman" panose="02020603050405020304" pitchFamily="18" charset="0"/>
              </a:rPr>
              <a:t>Introduction of job application letters </a:t>
            </a:r>
            <a:endParaRPr lang="zh-CN" altLang="zh-CN" sz="2400" dirty="0">
              <a:solidFill>
                <a:schemeClr val="tx1"/>
              </a:solidFill>
              <a:latin typeface="Times New Roman" panose="02020603050405020304" pitchFamily="18" charset="0"/>
            </a:endParaRPr>
          </a:p>
          <a:p>
            <a:pPr algn="just">
              <a:buNone/>
            </a:pPr>
            <a:endParaRPr lang="en-US" altLang="zh-CN" sz="2000" dirty="0">
              <a:solidFill>
                <a:schemeClr val="tx1"/>
              </a:solidFill>
              <a:latin typeface="Times New Roman" panose="02020603050405020304" pitchFamily="18" charset="0"/>
            </a:endParaRPr>
          </a:p>
          <a:p>
            <a:pPr algn="just">
              <a:buNone/>
            </a:pPr>
            <a:r>
              <a:rPr lang="en-US" altLang="zh-CN" sz="200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A </a:t>
            </a:r>
            <a:r>
              <a:rPr lang="en-US" altLang="zh-CN" sz="2000" dirty="0">
                <a:solidFill>
                  <a:schemeClr val="tx1"/>
                </a:solidFill>
                <a:latin typeface="Times New Roman" panose="02020603050405020304" pitchFamily="18" charset="0"/>
              </a:rPr>
              <a:t>job application letter</a:t>
            </a:r>
            <a:r>
              <a:rPr lang="zh-CN" altLang="en-US" sz="2000" b="0" dirty="0">
                <a:solidFill>
                  <a:schemeClr val="tx1"/>
                </a:solidFill>
                <a:latin typeface="Times New Roman" panose="02020603050405020304" pitchFamily="18" charset="0"/>
              </a:rPr>
              <a:t>（求职信） </a:t>
            </a:r>
            <a:r>
              <a:rPr lang="en-US" altLang="zh-CN" sz="2000" b="0" dirty="0">
                <a:solidFill>
                  <a:schemeClr val="tx1"/>
                </a:solidFill>
                <a:latin typeface="Times New Roman" panose="02020603050405020304" pitchFamily="18" charset="0"/>
              </a:rPr>
              <a:t>is a short and introductory business letter written for the purpose of getting a job. In the letter, the applicant needs to identify the job or position he is interested in, clarify his qualifications, and asks for an interview. It’s better for him to mention his understanding of the target company and position. An application letter should always accompany a resume. Specifically, a successful letter of application enables the target enterprise to get a deeper and fresh impression of the applicant.</a:t>
            </a:r>
            <a:endParaRPr lang="zh-CN" altLang="zh-CN" sz="2000" b="0" dirty="0">
              <a:solidFill>
                <a:schemeClr val="tx1"/>
              </a:solidFill>
              <a:latin typeface="Times New Roman" panose="02020603050405020304" pitchFamily="18" charset="0"/>
            </a:endParaRPr>
          </a:p>
        </p:txBody>
      </p:sp>
      <p:sp>
        <p:nvSpPr>
          <p:cNvPr id="19459" name="标题 1"/>
          <p:cNvSpPr>
            <a:spLocks noGrp="1"/>
          </p:cNvSpPr>
          <p:nvPr>
            <p:ph type="title"/>
          </p:nvPr>
        </p:nvSpPr>
        <p:spPr/>
        <p:txBody>
          <a:bodyPr vert="horz" wrap="square" lIns="91440" tIns="45720" rIns="91440" bIns="45720" anchor="ctr" anchorCtr="0"/>
          <a:p>
            <a:r>
              <a:rPr lang="en-US" altLang="zh-CN" dirty="0">
                <a:solidFill>
                  <a:srgbClr val="282917"/>
                </a:solidFill>
                <a:latin typeface="Times New Roman" panose="02020603050405020304" pitchFamily="18" charset="0"/>
              </a:rPr>
              <a:t>Ⅱ.</a:t>
            </a:r>
            <a:r>
              <a:rPr lang="en-US" altLang="zh-CN" u="sng" dirty="0">
                <a:solidFill>
                  <a:srgbClr val="282917"/>
                </a:solidFill>
                <a:latin typeface="Times New Roman" panose="02020603050405020304" pitchFamily="18" charset="0"/>
              </a:rPr>
              <a:t>Leading-in</a:t>
            </a:r>
            <a:r>
              <a:rPr lang="en-US" altLang="zh-CN" dirty="0">
                <a:solidFill>
                  <a:srgbClr val="282917"/>
                </a:solidFill>
                <a:latin typeface="Times New Roman" panose="02020603050405020304" pitchFamily="18" charset="0"/>
              </a:rPr>
              <a:t> </a:t>
            </a:r>
            <a:endParaRPr lang="zh-CN" altLang="en-US"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p:cNvSpPr>
          <p:nvPr>
            <p:ph type="title"/>
          </p:nvPr>
        </p:nvSpPr>
        <p:spPr/>
        <p:txBody>
          <a:bodyPr vert="horz" wrap="square" lIns="91440" tIns="45720" rIns="91440" bIns="45720" anchor="ctr" anchorCtr="0"/>
          <a:p>
            <a:endParaRPr lang="zh-CN" altLang="en-US" dirty="0"/>
          </a:p>
        </p:txBody>
      </p:sp>
      <p:sp>
        <p:nvSpPr>
          <p:cNvPr id="51203" name="Rectangle 3"/>
          <p:cNvSpPr>
            <a:spLocks noGrp="1"/>
          </p:cNvSpPr>
          <p:nvPr>
            <p:ph idx="1"/>
          </p:nvPr>
        </p:nvSpPr>
        <p:spPr/>
        <p:txBody>
          <a:bodyPr vert="horz" wrap="square" lIns="91440" tIns="45720" rIns="91440" bIns="45720" anchor="t" anchorCtr="0"/>
          <a:p>
            <a:pPr>
              <a:lnSpc>
                <a:spcPct val="80000"/>
              </a:lnSpc>
              <a:buNone/>
            </a:pPr>
            <a:r>
              <a:rPr lang="en-US" altLang="zh-CN" sz="2000" b="0" dirty="0">
                <a:solidFill>
                  <a:schemeClr val="tx1"/>
                </a:solidFill>
                <a:latin typeface="Times New Roman" panose="02020603050405020304" pitchFamily="18" charset="0"/>
              </a:rPr>
              <a:t>During my studies I have held the post of secretary in the Student Union.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While Organizing Student Union’s activities I have improved my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interpersonal skills, out-going personality and communication skills.</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The ____(3)_______ resume summarizes the full range of my skills and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qualifications. Please feel free to contact me if you need any _____(4)____ .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I would appreciate your consideration and ______(5)_________ hearing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from you.</a:t>
            </a:r>
            <a:endParaRPr lang="en-US" altLang="zh-CN" sz="2000" b="0" dirty="0">
              <a:solidFill>
                <a:schemeClr val="tx1"/>
              </a:solidFill>
              <a:latin typeface="Times New Roman" panose="02020603050405020304" pitchFamily="18" charset="0"/>
            </a:endParaRPr>
          </a:p>
          <a:p>
            <a:pPr>
              <a:lnSpc>
                <a:spcPct val="80000"/>
              </a:lnSpc>
              <a:buNone/>
            </a:pPr>
            <a:endParaRPr lang="zh-CN" altLang="en-US"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Yours sincerely, </a:t>
            </a:r>
            <a:endParaRPr lang="en-US" altLang="zh-CN" sz="2000" b="0" dirty="0">
              <a:solidFill>
                <a:schemeClr val="tx1"/>
              </a:solidFill>
              <a:latin typeface="Times New Roman" panose="02020603050405020304" pitchFamily="18" charset="0"/>
            </a:endParaRPr>
          </a:p>
          <a:p>
            <a:pPr>
              <a:lnSpc>
                <a:spcPct val="80000"/>
              </a:lnSpc>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Li Ming</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Encl: Resume</a:t>
            </a:r>
            <a:endParaRPr lang="zh-CN" altLang="en-US" sz="2000" b="0" dirty="0">
              <a:solidFill>
                <a:schemeClr val="tx1"/>
              </a:solidFill>
              <a:latin typeface="Times New Roman" panose="02020603050405020304" pitchFamily="18" charset="0"/>
            </a:endParaRPr>
          </a:p>
        </p:txBody>
      </p:sp>
      <p:sp>
        <p:nvSpPr>
          <p:cNvPr id="2" name="Rectangle 3"/>
          <p:cNvSpPr>
            <a:spLocks noGrp="1"/>
          </p:cNvSpPr>
          <p:nvPr/>
        </p:nvSpPr>
        <p:spPr>
          <a:xfrm>
            <a:off x="1374140" y="2124075"/>
            <a:ext cx="7960995" cy="52578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b="0" dirty="0">
                <a:latin typeface="Times New Roman" panose="02020603050405020304" pitchFamily="18" charset="0"/>
              </a:rPr>
              <a:t> 3. a. enclosed        </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a:t>
            </a:r>
            <a:endParaRPr lang="zh-CN" altLang="en-US" sz="2000" b="0" dirty="0">
              <a:latin typeface="Times New Roman" panose="02020603050405020304" pitchFamily="18" charset="0"/>
            </a:endParaRPr>
          </a:p>
        </p:txBody>
      </p:sp>
      <p:sp>
        <p:nvSpPr>
          <p:cNvPr id="52227" name="Rectangle 3"/>
          <p:cNvSpPr>
            <a:spLocks noGrp="1"/>
          </p:cNvSpPr>
          <p:nvPr/>
        </p:nvSpPr>
        <p:spPr>
          <a:xfrm>
            <a:off x="6097905" y="1691640"/>
            <a:ext cx="3143885" cy="72898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4. e. additional information       </a:t>
            </a:r>
            <a:endParaRPr lang="zh-CN" altLang="en-US" sz="2000" b="0" dirty="0">
              <a:latin typeface="Times New Roman" panose="02020603050405020304" pitchFamily="18" charset="0"/>
            </a:endParaRPr>
          </a:p>
        </p:txBody>
      </p:sp>
      <p:sp>
        <p:nvSpPr>
          <p:cNvPr id="5" name="Rectangle 3"/>
          <p:cNvSpPr>
            <a:spLocks noGrp="1"/>
          </p:cNvSpPr>
          <p:nvPr/>
        </p:nvSpPr>
        <p:spPr>
          <a:xfrm>
            <a:off x="5187315" y="3262630"/>
            <a:ext cx="2499360" cy="88392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5. d. look forward to</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2227"/>
                                        </p:tgtEl>
                                        <p:attrNameLst>
                                          <p:attrName>style.visibility</p:attrName>
                                        </p:attrNameLst>
                                      </p:cBhvr>
                                      <p:to>
                                        <p:strVal val="visible"/>
                                      </p:to>
                                    </p:set>
                                    <p:animEffect transition="in" filter="blinds(horizontal)">
                                      <p:cBhvr>
                                        <p:cTn id="13" dur="500"/>
                                        <p:tgtEl>
                                          <p:spTgt spid="5222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27" grpId="1"/>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1"/>
          <p:cNvSpPr>
            <a:spLocks noGrp="1"/>
          </p:cNvSpPr>
          <p:nvPr>
            <p:ph type="title"/>
          </p:nvPr>
        </p:nvSpPr>
        <p:spPr>
          <a:xfrm>
            <a:off x="996950" y="184468"/>
            <a:ext cx="7958138" cy="1011237"/>
          </a:xfrm>
        </p:spPr>
        <p:txBody>
          <a:bodyPr vert="horz" wrap="square" lIns="91440" tIns="45720" rIns="91440" bIns="45720" anchor="ctr" anchorCtr="0"/>
          <a:p>
            <a:br>
              <a:rPr lang="en-US" altLang="zh-CN" dirty="0"/>
            </a:br>
            <a:br>
              <a:rPr lang="en-US" altLang="zh-CN" dirty="0"/>
            </a:br>
            <a:r>
              <a:rPr lang="en-US" altLang="zh-CN" sz="2400" dirty="0">
                <a:solidFill>
                  <a:srgbClr val="282917"/>
                </a:solidFill>
                <a:latin typeface="Times New Roman" panose="02020603050405020304" pitchFamily="18" charset="0"/>
              </a:rPr>
              <a:t>Task 6 </a:t>
            </a:r>
            <a:br>
              <a:rPr lang="en-US"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Directions: </a:t>
            </a:r>
            <a:r>
              <a:rPr lang="en-US" altLang="zh-CN" sz="2000" dirty="0">
                <a:solidFill>
                  <a:schemeClr val="tx1"/>
                </a:solidFill>
                <a:latin typeface="Times New Roman" panose="02020603050405020304" pitchFamily="18" charset="0"/>
              </a:rPr>
              <a:t>Write a job application letter</a:t>
            </a:r>
            <a:r>
              <a:rPr lang="en-US" altLang="zh-CN" sz="2000" dirty="0">
                <a:solidFill>
                  <a:schemeClr val="tx1"/>
                </a:solidFill>
              </a:rPr>
              <a:t> </a:t>
            </a:r>
            <a:r>
              <a:rPr lang="en-US" altLang="zh-CN" sz="2000" dirty="0">
                <a:solidFill>
                  <a:schemeClr val="tx1"/>
                </a:solidFill>
                <a:latin typeface="Times New Roman" panose="02020603050405020304" pitchFamily="18" charset="0"/>
              </a:rPr>
              <a:t> according to the given situation.</a:t>
            </a:r>
            <a:r>
              <a:rPr lang="en-US" altLang="zh-CN" dirty="0"/>
              <a:t> </a:t>
            </a:r>
            <a:endParaRPr lang="zh-CN" altLang="en-US" dirty="0"/>
          </a:p>
        </p:txBody>
      </p:sp>
      <p:sp>
        <p:nvSpPr>
          <p:cNvPr id="53251" name="内容占位符 2"/>
          <p:cNvSpPr>
            <a:spLocks noGrp="1"/>
          </p:cNvSpPr>
          <p:nvPr>
            <p:ph idx="1"/>
          </p:nvPr>
        </p:nvSpPr>
        <p:spPr>
          <a:xfrm>
            <a:off x="1030605" y="2075180"/>
            <a:ext cx="7656830" cy="4449445"/>
          </a:xfrm>
        </p:spPr>
        <p:txBody>
          <a:bodyPr vert="horz" wrap="square" lIns="91440" tIns="45720" rIns="91440" bIns="45720" anchor="t" anchorCtr="0"/>
          <a:p>
            <a:pPr algn="just">
              <a:buNone/>
            </a:pPr>
            <a:r>
              <a:rPr lang="en-US" altLang="zh-CN" b="0" dirty="0"/>
              <a:t>       </a:t>
            </a:r>
            <a:r>
              <a:rPr lang="en-US" altLang="zh-CN" sz="2000" b="0" dirty="0">
                <a:solidFill>
                  <a:schemeClr val="tx1"/>
                </a:solidFill>
                <a:latin typeface="Times New Roman" panose="02020603050405020304" pitchFamily="18" charset="0"/>
              </a:rPr>
              <a:t>You are a senior student of the English Department in ABC Institute. One day, you read an advertisement online that an assistant to the General Manager is needed in a trade company. Good computer skills and English proficiency are required. You think you are the right person for the post because you have successful office experience in your department. Write a formal application letter to the company to express your interest in the position. Use your own personal information where necessary.    </a:t>
            </a:r>
            <a:endParaRPr lang="en-US" altLang="zh-CN" sz="2000" b="0" dirty="0">
              <a:solidFill>
                <a:schemeClr val="tx1"/>
              </a:solidFill>
              <a:latin typeface="Times New Roman" panose="02020603050405020304" pitchFamily="18" charset="0"/>
            </a:endParaRPr>
          </a:p>
          <a:p>
            <a:pPr algn="just">
              <a:buNone/>
            </a:pPr>
            <a:r>
              <a:rPr lang="en-US" altLang="zh-CN" sz="2000" i="1" dirty="0">
                <a:solidFill>
                  <a:schemeClr val="tx1"/>
                </a:solidFill>
                <a:latin typeface="Times New Roman" panose="02020603050405020304" pitchFamily="18" charset="0"/>
              </a:rPr>
              <a:t>  </a:t>
            </a:r>
            <a:r>
              <a:rPr lang="en-US" altLang="zh-CN" sz="2000" i="1" u="sng" dirty="0">
                <a:solidFill>
                  <a:schemeClr val="tx1"/>
                </a:solidFill>
                <a:latin typeface="Times New Roman" panose="02020603050405020304" pitchFamily="18" charset="0"/>
              </a:rPr>
              <a:t>Tips:</a:t>
            </a:r>
            <a:r>
              <a:rPr lang="en-US" altLang="zh-CN" sz="2000" b="0" dirty="0">
                <a:solidFill>
                  <a:schemeClr val="tx1"/>
                </a:solidFill>
                <a:latin typeface="Times New Roman" panose="02020603050405020304" pitchFamily="18" charset="0"/>
              </a:rPr>
              <a:t>  </a:t>
            </a:r>
            <a:r>
              <a:rPr lang="en-US" altLang="zh-CN" dirty="0"/>
              <a:t> </a:t>
            </a:r>
            <a:r>
              <a:rPr lang="en-US" altLang="zh-CN" sz="2000" b="0" dirty="0">
                <a:solidFill>
                  <a:schemeClr val="tx1"/>
                </a:solidFill>
                <a:latin typeface="Times New Roman" panose="02020603050405020304" pitchFamily="18" charset="0"/>
              </a:rPr>
              <a:t>senior student</a:t>
            </a:r>
            <a:r>
              <a:rPr lang="zh-CN" altLang="en-US" sz="2000" b="0" dirty="0">
                <a:solidFill>
                  <a:schemeClr val="tx1"/>
                </a:solidFill>
                <a:latin typeface="Times New Roman" panose="02020603050405020304" pitchFamily="18" charset="0"/>
              </a:rPr>
              <a:t>大四学生</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proficiency</a:t>
            </a:r>
            <a:r>
              <a:rPr lang="zh-CN" altLang="en-US" sz="2000" b="0" dirty="0">
                <a:solidFill>
                  <a:schemeClr val="tx1"/>
                </a:solidFill>
                <a:latin typeface="Times New Roman" panose="02020603050405020304" pitchFamily="18" charset="0"/>
              </a:rPr>
              <a:t>熟练、流利</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qualified </a:t>
            </a:r>
            <a:r>
              <a:rPr lang="zh-CN" altLang="en-US" sz="2000" b="0" dirty="0">
                <a:solidFill>
                  <a:schemeClr val="tx1"/>
                </a:solidFill>
                <a:latin typeface="Times New Roman" panose="02020603050405020304" pitchFamily="18" charset="0"/>
              </a:rPr>
              <a:t>能胜任的</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有条件的</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32560" y="330200"/>
            <a:ext cx="7060565" cy="9274175"/>
          </a:xfrm>
          <a:prstGeom prst="rect">
            <a:avLst/>
          </a:prstGeom>
          <a:noFill/>
        </p:spPr>
        <p:txBody>
          <a:bodyPr wrap="square" rtlCol="0">
            <a:noAutofit/>
          </a:bodyPr>
          <a:p>
            <a:r>
              <a:rPr lang="zh-CN" altLang="en-US">
                <a:solidFill>
                  <a:schemeClr val="accent5">
                    <a:lumMod val="75000"/>
                  </a:schemeClr>
                </a:solidFill>
              </a:rPr>
              <a:t>Task 6</a:t>
            </a:r>
            <a:endParaRPr lang="zh-CN" altLang="en-US">
              <a:solidFill>
                <a:schemeClr val="accent5">
                  <a:lumMod val="75000"/>
                </a:schemeClr>
              </a:solidFill>
            </a:endParaRPr>
          </a:p>
          <a:p>
            <a:r>
              <a:rPr lang="zh-CN" altLang="en-US">
                <a:solidFill>
                  <a:schemeClr val="accent5">
                    <a:lumMod val="75000"/>
                  </a:schemeClr>
                </a:solidFill>
              </a:rPr>
              <a:t>Suggested Answer:</a:t>
            </a:r>
            <a:endParaRPr lang="zh-CN" altLang="en-US">
              <a:solidFill>
                <a:schemeClr val="accent5">
                  <a:lumMod val="75000"/>
                </a:schemeClr>
              </a:solidFill>
            </a:endParaRPr>
          </a:p>
          <a:p>
            <a:endParaRPr lang="zh-CN" altLang="en-US">
              <a:solidFill>
                <a:schemeClr val="accent5">
                  <a:lumMod val="75000"/>
                </a:schemeClr>
              </a:solidFill>
            </a:endParaRPr>
          </a:p>
          <a:p>
            <a:pPr algn="just"/>
            <a:r>
              <a:rPr lang="zh-CN" altLang="en-US" b="0">
                <a:solidFill>
                  <a:schemeClr val="accent5">
                    <a:lumMod val="75000"/>
                  </a:schemeClr>
                </a:solidFill>
                <a:latin typeface="Times New Roman" panose="02020603050405020304" pitchFamily="18" charset="0"/>
                <a:cs typeface="Times New Roman" panose="02020603050405020304" pitchFamily="18" charset="0"/>
              </a:rPr>
              <a:t>Dear Sir or Madam,</a:t>
            </a:r>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r>
              <a:rPr lang="zh-CN" altLang="en-US" b="0">
                <a:solidFill>
                  <a:schemeClr val="accent5">
                    <a:lumMod val="75000"/>
                  </a:schemeClr>
                </a:solidFill>
                <a:latin typeface="Times New Roman" panose="02020603050405020304" pitchFamily="18" charset="0"/>
                <a:cs typeface="Times New Roman" panose="02020603050405020304" pitchFamily="18" charset="0"/>
              </a:rPr>
              <a:t>I am writing to apply for the post of assistant to the General Manager of your company. Your advertisement online interests me because the position that you described sounds exactly like the kind of job I am seeking. </a:t>
            </a:r>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r>
              <a:rPr lang="zh-CN" altLang="en-US" b="0">
                <a:solidFill>
                  <a:schemeClr val="accent5">
                    <a:lumMod val="75000"/>
                  </a:schemeClr>
                </a:solidFill>
                <a:latin typeface="Times New Roman" panose="02020603050405020304" pitchFamily="18" charset="0"/>
                <a:cs typeface="Times New Roman" panose="02020603050405020304" pitchFamily="18" charset="0"/>
              </a:rPr>
              <a:t>I am a senior Business English major student in ABC Institute. Subjects which I have learned are relevant to the post mentioned include Business English, Marketing, Business Management, Business Communication, Customer Service and Computer Local Area Network. I have got Good computer skills and English proficiency. </a:t>
            </a:r>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r>
              <a:rPr lang="zh-CN" altLang="en-US" b="0">
                <a:solidFill>
                  <a:schemeClr val="accent5">
                    <a:lumMod val="75000"/>
                  </a:schemeClr>
                </a:solidFill>
                <a:latin typeface="Times New Roman" panose="02020603050405020304" pitchFamily="18" charset="0"/>
                <a:cs typeface="Times New Roman" panose="02020603050405020304" pitchFamily="18" charset="0"/>
              </a:rPr>
              <a:t>During my studies I have got a part-time job in our department office. The successful office experience has improved my interpersonal skills, out-going personality and communication skills. I think I can be qualifed for the post.</a:t>
            </a:r>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46835" y="1425575"/>
            <a:ext cx="7030085" cy="4006850"/>
          </a:xfrm>
          <a:prstGeom prst="rect">
            <a:avLst/>
          </a:prstGeom>
          <a:noFill/>
        </p:spPr>
        <p:txBody>
          <a:bodyPr wrap="square" rtlCol="0">
            <a:noAutofit/>
          </a:bodyPr>
          <a:p>
            <a:pPr algn="just"/>
            <a:r>
              <a:rPr lang="zh-CN" altLang="en-US" b="0">
                <a:solidFill>
                  <a:schemeClr val="accent5">
                    <a:lumMod val="75000"/>
                  </a:schemeClr>
                </a:solidFill>
                <a:latin typeface="Times New Roman" panose="02020603050405020304" pitchFamily="18" charset="0"/>
                <a:cs typeface="Times New Roman" panose="02020603050405020304" pitchFamily="18" charset="0"/>
              </a:rPr>
              <a:t>The enclosed resume summarizes the full range of my skills and qualifications. Please feel free to contact me if you need any additional information. I would appreciate your consideration and look forward to hearing from you.</a:t>
            </a:r>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r>
              <a:rPr lang="zh-CN" altLang="en-US" b="0">
                <a:solidFill>
                  <a:schemeClr val="accent5">
                    <a:lumMod val="75000"/>
                  </a:schemeClr>
                </a:solidFill>
                <a:latin typeface="Times New Roman" panose="02020603050405020304" pitchFamily="18" charset="0"/>
                <a:cs typeface="Times New Roman" panose="02020603050405020304" pitchFamily="18" charset="0"/>
              </a:rPr>
              <a:t>Yours sincerely, </a:t>
            </a:r>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r>
              <a:rPr lang="zh-CN" altLang="en-US" b="0">
                <a:solidFill>
                  <a:schemeClr val="accent5">
                    <a:lumMod val="75000"/>
                  </a:schemeClr>
                </a:solidFill>
                <a:latin typeface="Times New Roman" panose="02020603050405020304" pitchFamily="18" charset="0"/>
                <a:cs typeface="Times New Roman" panose="02020603050405020304" pitchFamily="18" charset="0"/>
              </a:rPr>
              <a:t>xxxxxx</a:t>
            </a:r>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a:p>
            <a:pPr algn="just"/>
            <a:r>
              <a:rPr lang="zh-CN" altLang="en-US" b="0">
                <a:solidFill>
                  <a:schemeClr val="accent5">
                    <a:lumMod val="75000"/>
                  </a:schemeClr>
                </a:solidFill>
                <a:latin typeface="Times New Roman" panose="02020603050405020304" pitchFamily="18" charset="0"/>
                <a:cs typeface="Times New Roman" panose="02020603050405020304" pitchFamily="18" charset="0"/>
              </a:rPr>
              <a:t>Encl: Resume</a:t>
            </a:r>
            <a:endParaRPr lang="zh-CN" altLang="en-US" b="0">
              <a:solidFill>
                <a:schemeClr val="accent5">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1"/>
          <p:cNvSpPr>
            <a:spLocks noGrp="1"/>
          </p:cNvSpPr>
          <p:nvPr>
            <p:ph type="title"/>
          </p:nvPr>
        </p:nvSpPr>
        <p:spPr>
          <a:xfrm>
            <a:off x="1185863" y="198438"/>
            <a:ext cx="7958137" cy="1011237"/>
          </a:xfrm>
        </p:spPr>
        <p:txBody>
          <a:bodyPr vert="horz" wrap="square" lIns="91440" tIns="45720" rIns="91440" bIns="45720" anchor="ctr" anchorCtr="0"/>
          <a:p>
            <a:r>
              <a:rPr lang="en-US" altLang="zh-CN" dirty="0">
                <a:solidFill>
                  <a:srgbClr val="282917"/>
                </a:solidFill>
                <a:latin typeface="Times New Roman" panose="02020603050405020304" pitchFamily="18" charset="0"/>
              </a:rPr>
              <a:t>VII. </a:t>
            </a:r>
            <a:r>
              <a:rPr lang="en-US" altLang="zh-CN" u="sng" dirty="0">
                <a:solidFill>
                  <a:srgbClr val="282917"/>
                </a:solidFill>
                <a:latin typeface="Times New Roman" panose="02020603050405020304" pitchFamily="18" charset="0"/>
              </a:rPr>
              <a:t>Read for Reference</a:t>
            </a:r>
            <a:r>
              <a:rPr lang="en-US" altLang="zh-CN" dirty="0">
                <a:solidFill>
                  <a:srgbClr val="282917"/>
                </a:solidFill>
                <a:latin typeface="Times New Roman" panose="02020603050405020304" pitchFamily="18" charset="0"/>
              </a:rPr>
              <a:t>                          </a:t>
            </a:r>
            <a:br>
              <a:rPr lang="zh-CN" altLang="zh-CN"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Sample 1</a:t>
            </a:r>
            <a:br>
              <a:rPr lang="zh-CN" altLang="zh-CN" sz="2400" dirty="0">
                <a:solidFill>
                  <a:srgbClr val="282917"/>
                </a:solidFill>
                <a:latin typeface="Times New Roman" panose="02020603050405020304" pitchFamily="18" charset="0"/>
              </a:rPr>
            </a:br>
            <a:endParaRPr lang="zh-CN" altLang="en-US" sz="2400" dirty="0">
              <a:solidFill>
                <a:srgbClr val="282917"/>
              </a:solidFill>
              <a:latin typeface="Times New Roman" panose="02020603050405020304" pitchFamily="18" charset="0"/>
            </a:endParaRPr>
          </a:p>
        </p:txBody>
      </p:sp>
      <p:sp>
        <p:nvSpPr>
          <p:cNvPr id="5" name="文本框 4"/>
          <p:cNvSpPr txBox="1"/>
          <p:nvPr/>
        </p:nvSpPr>
        <p:spPr>
          <a:xfrm>
            <a:off x="1330960" y="1537335"/>
            <a:ext cx="7194550" cy="4609465"/>
          </a:xfrm>
          <a:prstGeom prst="rect">
            <a:avLst/>
          </a:prstGeom>
          <a:noFill/>
        </p:spPr>
        <p:txBody>
          <a:bodyPr wrap="square" rtlCol="0">
            <a:noAutofit/>
          </a:bodyPr>
          <a:p>
            <a:pPr algn="just"/>
            <a:r>
              <a:rPr lang="zh-CN" altLang="en-US" sz="2000" b="0">
                <a:latin typeface="Times New Roman" panose="02020603050405020304" pitchFamily="18" charset="0"/>
                <a:cs typeface="Times New Roman" panose="02020603050405020304" pitchFamily="18" charset="0"/>
              </a:rPr>
              <a:t>June 8, 2015</a:t>
            </a:r>
            <a:endParaRPr lang="zh-CN" altLang="en-US" sz="2000" b="0">
              <a:latin typeface="Times New Roman" panose="02020603050405020304" pitchFamily="18" charset="0"/>
              <a:cs typeface="Times New Roman" panose="02020603050405020304" pitchFamily="18" charset="0"/>
            </a:endParaRPr>
          </a:p>
          <a:p>
            <a:pPr algn="just"/>
            <a:endParaRPr lang="zh-CN" altLang="en-US" sz="2000" b="0">
              <a:latin typeface="Times New Roman" panose="02020603050405020304" pitchFamily="18" charset="0"/>
              <a:cs typeface="Times New Roman" panose="02020603050405020304" pitchFamily="18" charset="0"/>
            </a:endParaRPr>
          </a:p>
          <a:p>
            <a:pPr algn="just"/>
            <a:r>
              <a:rPr lang="zh-CN" altLang="en-US" sz="2000" b="0">
                <a:latin typeface="Times New Roman" panose="02020603050405020304" pitchFamily="18" charset="0"/>
                <a:cs typeface="Times New Roman" panose="02020603050405020304" pitchFamily="18" charset="0"/>
              </a:rPr>
              <a:t>Dear Sir or Madam,</a:t>
            </a:r>
            <a:endParaRPr lang="zh-CN" altLang="en-US" sz="2000" b="0">
              <a:latin typeface="Times New Roman" panose="02020603050405020304" pitchFamily="18" charset="0"/>
              <a:cs typeface="Times New Roman" panose="02020603050405020304" pitchFamily="18" charset="0"/>
            </a:endParaRPr>
          </a:p>
          <a:p>
            <a:pPr algn="just"/>
            <a:endParaRPr lang="zh-CN" altLang="en-US" sz="2000" b="0">
              <a:latin typeface="Times New Roman" panose="02020603050405020304" pitchFamily="18" charset="0"/>
              <a:cs typeface="Times New Roman" panose="02020603050405020304" pitchFamily="18" charset="0"/>
            </a:endParaRPr>
          </a:p>
          <a:p>
            <a:pPr algn="just"/>
            <a:r>
              <a:rPr lang="zh-CN" altLang="en-US" sz="2000" b="0">
                <a:latin typeface="Times New Roman" panose="02020603050405020304" pitchFamily="18" charset="0"/>
                <a:cs typeface="Times New Roman" panose="02020603050405020304" pitchFamily="18" charset="0"/>
              </a:rPr>
              <a:t>I should be glad if you would consider my qualifications, particulars of </a:t>
            </a:r>
            <a:r>
              <a:rPr lang="en-US" altLang="zh-CN" sz="2000" b="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which are contained in the enclosed resume, for the position of sales in your export department.</a:t>
            </a:r>
            <a:endParaRPr lang="zh-CN" altLang="en-US" sz="2000" b="0">
              <a:latin typeface="Times New Roman" panose="02020603050405020304" pitchFamily="18" charset="0"/>
              <a:cs typeface="Times New Roman" panose="02020603050405020304" pitchFamily="18" charset="0"/>
            </a:endParaRPr>
          </a:p>
          <a:p>
            <a:pPr algn="just"/>
            <a:endParaRPr lang="zh-CN" altLang="en-US" sz="2000" b="0">
              <a:latin typeface="Times New Roman" panose="02020603050405020304" pitchFamily="18" charset="0"/>
              <a:cs typeface="Times New Roman" panose="02020603050405020304" pitchFamily="18" charset="0"/>
            </a:endParaRPr>
          </a:p>
          <a:p>
            <a:pPr algn="just"/>
            <a:r>
              <a:rPr lang="zh-CN" altLang="en-US" sz="2000" b="0">
                <a:latin typeface="Times New Roman" panose="02020603050405020304" pitchFamily="18" charset="0"/>
                <a:cs typeface="Times New Roman" panose="02020603050405020304" pitchFamily="18" charset="0"/>
              </a:rPr>
              <a:t>I have a special interest in English communication and trade and have always wanted to become a salesman. Your present vacancy</a:t>
            </a:r>
            <a:endParaRPr lang="zh-CN" altLang="en-US" sz="2000" b="0">
              <a:latin typeface="Times New Roman" panose="02020603050405020304" pitchFamily="18" charset="0"/>
              <a:cs typeface="Times New Roman" panose="02020603050405020304" pitchFamily="18" charset="0"/>
            </a:endParaRPr>
          </a:p>
          <a:p>
            <a:pPr algn="just"/>
            <a:r>
              <a:rPr lang="zh-CN" altLang="en-US" sz="2000" b="0">
                <a:latin typeface="Times New Roman" panose="02020603050405020304" pitchFamily="18" charset="0"/>
                <a:cs typeface="Times New Roman" panose="02020603050405020304" pitchFamily="18" charset="0"/>
              </a:rPr>
              <a:t>(空缺职位) seems to offer the opportunity I have been waiting for .</a:t>
            </a:r>
            <a:endParaRPr lang="zh-CN" altLang="en-US" sz="2000" b="0">
              <a:latin typeface="Times New Roman" panose="02020603050405020304" pitchFamily="18" charset="0"/>
              <a:cs typeface="Times New Roman" panose="02020603050405020304" pitchFamily="18" charset="0"/>
            </a:endParaRPr>
          </a:p>
          <a:p>
            <a:pPr algn="just"/>
            <a:endParaRPr lang="zh-CN" altLang="en-US" sz="2000" b="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Rectangle 3"/>
          <p:cNvSpPr>
            <a:spLocks noGrp="1"/>
          </p:cNvSpPr>
          <p:nvPr>
            <p:ph idx="1"/>
          </p:nvPr>
        </p:nvSpPr>
        <p:spPr>
          <a:xfrm>
            <a:off x="1329690" y="1496695"/>
            <a:ext cx="7336790" cy="5361305"/>
          </a:xfrm>
        </p:spPr>
        <p:txBody>
          <a:bodyPr vert="horz" wrap="square" lIns="91440" tIns="45720" rIns="91440" bIns="45720" anchor="t" anchorCtr="0"/>
          <a:p>
            <a:pPr>
              <a:lnSpc>
                <a:spcPct val="80000"/>
              </a:lnSpc>
              <a:buNone/>
            </a:pPr>
            <a:r>
              <a:rPr lang="en-US" altLang="zh-CN" sz="2000" b="0" dirty="0">
                <a:solidFill>
                  <a:schemeClr val="tx1"/>
                </a:solidFill>
                <a:latin typeface="Times New Roman" panose="02020603050405020304" pitchFamily="18" charset="0"/>
              </a:rPr>
              <a:t>I hope I may be granted an interview, when I can better explain my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qualifications.</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Yours faithfully,</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Anly</a:t>
            </a:r>
            <a:endParaRPr lang="en-US" altLang="zh-CN" sz="2000" b="0" dirty="0">
              <a:solidFill>
                <a:schemeClr val="tx1"/>
              </a:solidFill>
              <a:latin typeface="Times New Roman" panose="02020603050405020304" pitchFamily="18" charset="0"/>
            </a:endParaRPr>
          </a:p>
          <a:p>
            <a:pPr>
              <a:lnSpc>
                <a:spcPct val="80000"/>
              </a:lnSpc>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Encl: Resume</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1"/>
          <p:cNvSpPr>
            <a:spLocks noGrp="1"/>
          </p:cNvSpPr>
          <p:nvPr>
            <p:ph type="title"/>
          </p:nvPr>
        </p:nvSpPr>
        <p:spPr>
          <a:xfrm>
            <a:off x="1055688" y="530225"/>
            <a:ext cx="7958137" cy="546100"/>
          </a:xfrm>
        </p:spPr>
        <p:txBody>
          <a:bodyPr vert="horz" wrap="square" lIns="91440" tIns="45720" rIns="91440" bIns="45720" anchor="ctr" anchorCtr="0"/>
          <a:p>
            <a:r>
              <a:rPr lang="en-US" altLang="zh-CN" sz="2400" dirty="0">
                <a:solidFill>
                  <a:srgbClr val="282917"/>
                </a:solidFill>
                <a:latin typeface="Times New Roman" panose="02020603050405020304" pitchFamily="18" charset="0"/>
              </a:rPr>
              <a:t>Sample2</a:t>
            </a:r>
            <a:endParaRPr lang="zh-CN" altLang="en-US" sz="2400" b="0" dirty="0">
              <a:solidFill>
                <a:srgbClr val="282917"/>
              </a:solidFill>
              <a:latin typeface="Times New Roman" panose="02020603050405020304" pitchFamily="18" charset="0"/>
            </a:endParaRPr>
          </a:p>
        </p:txBody>
      </p:sp>
      <p:sp>
        <p:nvSpPr>
          <p:cNvPr id="2" name="文本框 1"/>
          <p:cNvSpPr txBox="1"/>
          <p:nvPr/>
        </p:nvSpPr>
        <p:spPr>
          <a:xfrm>
            <a:off x="1455420" y="1414780"/>
            <a:ext cx="6827520" cy="4338320"/>
          </a:xfrm>
          <a:prstGeom prst="rect">
            <a:avLst/>
          </a:prstGeom>
          <a:noFill/>
        </p:spPr>
        <p:txBody>
          <a:bodyPr wrap="square" rtlCol="0">
            <a:spAutoFit/>
          </a:bodyPr>
          <a:p>
            <a:pPr algn="r"/>
            <a:r>
              <a:rPr lang="zh-CN" altLang="en-US"/>
              <a:t>                                                                         May20, 2015</a:t>
            </a:r>
            <a:endParaRPr lang="zh-CN" altLang="en-US"/>
          </a:p>
          <a:p>
            <a:endParaRPr lang="zh-CN" altLang="en-US"/>
          </a:p>
          <a:p>
            <a:pPr algn="just"/>
            <a:r>
              <a:rPr lang="zh-CN" altLang="en-US" sz="2000" b="0">
                <a:latin typeface="Times New Roman" panose="02020603050405020304" pitchFamily="18" charset="0"/>
                <a:cs typeface="Times New Roman" panose="02020603050405020304" pitchFamily="18" charset="0"/>
              </a:rPr>
              <a:t>Dear Mr. Zhao, </a:t>
            </a:r>
            <a:endParaRPr lang="zh-CN" altLang="en-US" sz="2000" b="0">
              <a:latin typeface="Times New Roman" panose="02020603050405020304" pitchFamily="18" charset="0"/>
              <a:cs typeface="Times New Roman" panose="02020603050405020304" pitchFamily="18" charset="0"/>
            </a:endParaRPr>
          </a:p>
          <a:p>
            <a:pPr algn="just"/>
            <a:r>
              <a:rPr lang="zh-CN" altLang="en-US" sz="2000" b="0">
                <a:latin typeface="Times New Roman" panose="02020603050405020304" pitchFamily="18" charset="0"/>
                <a:cs typeface="Times New Roman" panose="02020603050405020304" pitchFamily="18" charset="0"/>
              </a:rPr>
              <a:t>        I would like to be considered for the post of computer programmers（计算机编程员）, as advertised in the May 15th edition of Guangzhou Daily. Your advertisement interests me very much.</a:t>
            </a:r>
            <a:endParaRPr lang="zh-CN" altLang="en-US" sz="2000" b="0">
              <a:latin typeface="Times New Roman" panose="02020603050405020304" pitchFamily="18" charset="0"/>
              <a:cs typeface="Times New Roman" panose="02020603050405020304" pitchFamily="18" charset="0"/>
            </a:endParaRPr>
          </a:p>
          <a:p>
            <a:pPr algn="just"/>
            <a:r>
              <a:rPr lang="zh-CN" altLang="en-US" sz="2000" b="0">
                <a:latin typeface="Times New Roman" panose="02020603050405020304" pitchFamily="18" charset="0"/>
                <a:cs typeface="Times New Roman" panose="02020603050405020304" pitchFamily="18" charset="0"/>
              </a:rPr>
              <a:t>        My major is Electronic Business. I will graduate from Shenzhen Polytechnic this July. With three years</a:t>
            </a:r>
            <a:r>
              <a:rPr lang="en-US" altLang="zh-CN" sz="2000" b="0">
                <a:latin typeface="Times New Roman" panose="02020603050405020304" pitchFamily="18" charset="0"/>
                <a:cs typeface="Times New Roman" panose="02020603050405020304" pitchFamily="18" charset="0"/>
              </a:rPr>
              <a:t>’</a:t>
            </a:r>
            <a:r>
              <a:rPr lang="zh-CN" altLang="en-US" sz="2000" b="0">
                <a:latin typeface="Times New Roman" panose="02020603050405020304" pitchFamily="18" charset="0"/>
                <a:cs typeface="Times New Roman" panose="02020603050405020304" pitchFamily="18" charset="0"/>
              </a:rPr>
              <a:t>study, I have extensive knowledge of three computer languages and strong management, sales, and sales support experience. Besides, my health is excellent and I am diligent and </a:t>
            </a:r>
            <a:r>
              <a:rPr lang="en-US" altLang="zh-CN" sz="2000" b="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energetic, honest in character and conscientious in work.</a:t>
            </a:r>
            <a:endParaRPr lang="zh-CN" altLang="en-US" sz="2000" b="0">
              <a:latin typeface="Times New Roman" panose="02020603050405020304" pitchFamily="18" charset="0"/>
              <a:cs typeface="Times New Roman" panose="02020603050405020304" pitchFamily="18" charset="0"/>
            </a:endParaRPr>
          </a:p>
          <a:p>
            <a:pPr algn="just"/>
            <a:r>
              <a:rPr lang="zh-CN" altLang="en-US" sz="2000" b="0">
                <a:latin typeface="Times New Roman" panose="02020603050405020304" pitchFamily="18" charset="0"/>
                <a:cs typeface="Times New Roman" panose="02020603050405020304" pitchFamily="18" charset="0"/>
              </a:rPr>
              <a:t>         </a:t>
            </a:r>
            <a:endParaRPr lang="zh-CN" altLang="en-US" sz="2000" b="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5" name="内容占位符 2"/>
          <p:cNvSpPr>
            <a:spLocks noGrp="1"/>
          </p:cNvSpPr>
          <p:nvPr>
            <p:ph idx="1"/>
          </p:nvPr>
        </p:nvSpPr>
        <p:spPr>
          <a:xfrm>
            <a:off x="1125538" y="4695190"/>
            <a:ext cx="7704137" cy="5280025"/>
          </a:xfrm>
        </p:spPr>
        <p:txBody>
          <a:bodyPr vert="horz" wrap="square" lIns="91440" tIns="45720" rIns="91440" bIns="45720" anchor="t" anchorCtr="0"/>
          <a:p>
            <a:pPr>
              <a:buNone/>
            </a:pPr>
            <a:r>
              <a:rPr lang="en-US" altLang="zh-CN" sz="2000" b="0" dirty="0">
                <a:solidFill>
                  <a:schemeClr val="tx1"/>
                </a:solidFill>
                <a:latin typeface="Times New Roman" panose="02020603050405020304" pitchFamily="18" charset="0"/>
              </a:rPr>
              <a:t>       </a:t>
            </a:r>
            <a:endParaRPr lang="zh-CN" altLang="en-US" sz="1800" b="0" dirty="0">
              <a:solidFill>
                <a:schemeClr val="tx1"/>
              </a:solidFill>
              <a:latin typeface="Times New Roman" panose="02020603050405020304" pitchFamily="18" charset="0"/>
              <a:ea typeface="黑体" panose="02010600030101010101" pitchFamily="2" charset="-122"/>
            </a:endParaRPr>
          </a:p>
        </p:txBody>
      </p:sp>
      <p:sp>
        <p:nvSpPr>
          <p:cNvPr id="2" name="文本框 1"/>
          <p:cNvSpPr txBox="1"/>
          <p:nvPr/>
        </p:nvSpPr>
        <p:spPr>
          <a:xfrm>
            <a:off x="1290320" y="1757045"/>
            <a:ext cx="7148195" cy="2245360"/>
          </a:xfrm>
          <a:prstGeom prst="rect">
            <a:avLst/>
          </a:prstGeom>
          <a:noFill/>
        </p:spPr>
        <p:txBody>
          <a:bodyPr wrap="square" rtlCol="0">
            <a:spAutoFit/>
          </a:bodyPr>
          <a:p>
            <a:pPr algn="just"/>
            <a:r>
              <a:rPr lang="en-US" altLang="zh-CN" b="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I would appreciate the opportunity to meet and discuss your requirement at your convenience. Thank you for your</a:t>
            </a:r>
            <a:r>
              <a:rPr lang="en-US" altLang="zh-CN" sz="2000" b="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consideration of my application.</a:t>
            </a:r>
            <a:endParaRPr lang="zh-CN" altLang="en-US" sz="2000" b="0">
              <a:latin typeface="Times New Roman" panose="02020603050405020304" pitchFamily="18" charset="0"/>
              <a:cs typeface="Times New Roman" panose="02020603050405020304" pitchFamily="18" charset="0"/>
            </a:endParaRPr>
          </a:p>
          <a:p>
            <a:pPr algn="just"/>
            <a:r>
              <a:rPr lang="zh-CN" altLang="en-US" sz="2000" b="0">
                <a:latin typeface="Times New Roman" panose="02020603050405020304" pitchFamily="18" charset="0"/>
                <a:cs typeface="Times New Roman" panose="02020603050405020304" pitchFamily="18" charset="0"/>
              </a:rPr>
              <a:t>                                                           </a:t>
            </a:r>
            <a:endParaRPr lang="zh-CN" altLang="en-US" sz="2000" b="0">
              <a:latin typeface="Times New Roman" panose="02020603050405020304" pitchFamily="18" charset="0"/>
              <a:cs typeface="Times New Roman" panose="02020603050405020304" pitchFamily="18" charset="0"/>
            </a:endParaRPr>
          </a:p>
          <a:p>
            <a:pPr algn="r"/>
            <a:r>
              <a:rPr lang="zh-CN" altLang="en-US" sz="2000">
                <a:latin typeface="Times New Roman" panose="02020603050405020304" pitchFamily="18" charset="0"/>
                <a:cs typeface="Times New Roman" panose="02020603050405020304" pitchFamily="18" charset="0"/>
              </a:rPr>
              <a:t>                                                                             </a:t>
            </a:r>
            <a:r>
              <a:rPr lang="en-US" altLang="zh-CN" sz="200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Yours sincerely</a:t>
            </a:r>
            <a:endParaRPr lang="zh-CN" altLang="en-US" sz="2000" b="0">
              <a:latin typeface="Times New Roman" panose="02020603050405020304" pitchFamily="18" charset="0"/>
              <a:cs typeface="Times New Roman" panose="02020603050405020304" pitchFamily="18" charset="0"/>
            </a:endParaRPr>
          </a:p>
          <a:p>
            <a:pPr algn="r"/>
            <a:r>
              <a:rPr lang="zh-CN" altLang="en-US" sz="2000" b="0">
                <a:latin typeface="Times New Roman" panose="02020603050405020304" pitchFamily="18" charset="0"/>
                <a:cs typeface="Times New Roman" panose="02020603050405020304" pitchFamily="18" charset="0"/>
              </a:rPr>
              <a:t>                                                                                            Liu Na</a:t>
            </a:r>
            <a:endParaRPr lang="zh-CN" altLang="en-US" sz="2000" b="0">
              <a:latin typeface="Times New Roman" panose="02020603050405020304" pitchFamily="18" charset="0"/>
              <a:cs typeface="Times New Roman" panose="02020603050405020304" pitchFamily="18" charset="0"/>
            </a:endParaRPr>
          </a:p>
          <a:p>
            <a:endParaRPr lang="zh-CN" altLang="en-US" sz="2000" b="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6111"/>
          <p:cNvGrpSpPr/>
          <p:nvPr/>
        </p:nvGrpSpPr>
        <p:grpSpPr>
          <a:xfrm>
            <a:off x="5932488" y="5632450"/>
            <a:ext cx="669925" cy="654050"/>
            <a:chOff x="4027" y="3016"/>
            <a:chExt cx="515" cy="505"/>
          </a:xfrm>
        </p:grpSpPr>
        <p:sp>
          <p:nvSpPr>
            <p:cNvPr id="26113" name="椭圆 26112"/>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60427" name="图片 26113"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26114"/>
          <p:cNvGrpSpPr/>
          <p:nvPr/>
        </p:nvGrpSpPr>
        <p:grpSpPr>
          <a:xfrm>
            <a:off x="7323138" y="5181600"/>
            <a:ext cx="349250" cy="339725"/>
            <a:chOff x="4027" y="3016"/>
            <a:chExt cx="515" cy="505"/>
          </a:xfrm>
        </p:grpSpPr>
        <p:sp>
          <p:nvSpPr>
            <p:cNvPr id="26116" name="椭圆 26115"/>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60425" name="图片 26116"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26118" name="椭圆 26117"/>
          <p:cNvSpPr/>
          <p:nvPr/>
        </p:nvSpPr>
        <p:spPr>
          <a:xfrm>
            <a:off x="3862388" y="516890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Tx/>
              <a:buNone/>
            </a:pPr>
            <a:endParaRPr lang="zh-CN" altLang="en-US" dirty="0">
              <a:latin typeface="Arial" panose="020B0604020202020204" pitchFamily="34" charset="0"/>
            </a:endParaRPr>
          </a:p>
        </p:txBody>
      </p:sp>
      <p:sp>
        <p:nvSpPr>
          <p:cNvPr id="26119" name="椭圆 26118"/>
          <p:cNvSpPr/>
          <p:nvPr/>
        </p:nvSpPr>
        <p:spPr>
          <a:xfrm>
            <a:off x="0" y="400050"/>
            <a:ext cx="2609850" cy="2624138"/>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Tx/>
              <a:buNone/>
            </a:pPr>
            <a:endParaRPr lang="zh-CN" altLang="en-US" dirty="0">
              <a:latin typeface="Arial" panose="020B0604020202020204" pitchFamily="34" charset="0"/>
            </a:endParaRPr>
          </a:p>
        </p:txBody>
      </p:sp>
      <p:sp>
        <p:nvSpPr>
          <p:cNvPr id="26120" name="椭圆 26119"/>
          <p:cNvSpPr/>
          <p:nvPr/>
        </p:nvSpPr>
        <p:spPr>
          <a:xfrm>
            <a:off x="1428750" y="3671888"/>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FontTx/>
              <a:buNone/>
            </a:pPr>
            <a:endParaRPr lang="zh-CN" altLang="en-US" dirty="0">
              <a:latin typeface="Arial" panose="020B0604020202020204" pitchFamily="34" charset="0"/>
            </a:endParaRPr>
          </a:p>
        </p:txBody>
      </p:sp>
      <p:sp>
        <p:nvSpPr>
          <p:cNvPr id="14" name="TextBox 13"/>
          <p:cNvSpPr txBox="1"/>
          <p:nvPr/>
        </p:nvSpPr>
        <p:spPr>
          <a:xfrm>
            <a:off x="2595563" y="2518728"/>
            <a:ext cx="6548438" cy="2306955"/>
          </a:xfrm>
          <a:prstGeom prst="rect">
            <a:avLst/>
          </a:prstGeom>
          <a:noFill/>
        </p:spPr>
        <p:txBody>
          <a:bodyPr>
            <a:spAutoFit/>
          </a:bodyPr>
          <a:lstStyle/>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Thank you for your attention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谢谢观赏！</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24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26118"/>
                                        </p:tgtEl>
                                        <p:attrNameLst>
                                          <p:attrName>style.visibility</p:attrName>
                                        </p:attrNameLst>
                                      </p:cBhvr>
                                      <p:to>
                                        <p:strVal val="visible"/>
                                      </p:to>
                                    </p:set>
                                    <p:animEffect transition="in" filter="fade">
                                      <p:cBhvr>
                                        <p:cTn id="22" dur="1000"/>
                                        <p:tgtEl>
                                          <p:spTgt spid="2611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26120"/>
                                        </p:tgtEl>
                                        <p:attrNameLst>
                                          <p:attrName>style.visibility</p:attrName>
                                        </p:attrNameLst>
                                      </p:cBhvr>
                                      <p:to>
                                        <p:strVal val="visible"/>
                                      </p:to>
                                    </p:set>
                                    <p:animEffect transition="in" filter="fade">
                                      <p:cBhvr>
                                        <p:cTn id="26" dur="1000"/>
                                        <p:tgtEl>
                                          <p:spTgt spid="2612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6119"/>
                                        </p:tgtEl>
                                        <p:attrNameLst>
                                          <p:attrName>style.visibility</p:attrName>
                                        </p:attrNameLst>
                                      </p:cBhvr>
                                      <p:to>
                                        <p:strVal val="visible"/>
                                      </p:to>
                                    </p:set>
                                    <p:animEffect transition="in" filter="fade">
                                      <p:cBhvr>
                                        <p:cTn id="30" dur="1000"/>
                                        <p:tgtEl>
                                          <p:spTgt spid="26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内容占位符 2"/>
          <p:cNvSpPr>
            <a:spLocks noGrp="1"/>
          </p:cNvSpPr>
          <p:nvPr>
            <p:ph idx="1"/>
          </p:nvPr>
        </p:nvSpPr>
        <p:spPr>
          <a:xfrm>
            <a:off x="929005" y="659130"/>
            <a:ext cx="8214995" cy="1471295"/>
          </a:xfrm>
        </p:spPr>
        <p:txBody>
          <a:bodyPr vert="horz" wrap="square" lIns="91440" tIns="45720" rIns="91440" bIns="45720" anchor="t" anchorCtr="0"/>
          <a:p>
            <a:pPr algn="just">
              <a:buNone/>
            </a:pPr>
            <a:r>
              <a:rPr lang="en-US" altLang="zh-CN" sz="2000" dirty="0">
                <a:solidFill>
                  <a:schemeClr val="tx1"/>
                </a:solidFill>
                <a:latin typeface="Times New Roman" panose="02020603050405020304" pitchFamily="18" charset="0"/>
              </a:rPr>
              <a:t>The writing patterns of job application letters </a:t>
            </a:r>
            <a:r>
              <a:rPr lang="zh-CN" altLang="en-US" sz="2000" b="0" dirty="0">
                <a:solidFill>
                  <a:schemeClr val="tx1"/>
                </a:solidFill>
                <a:latin typeface="Times New Roman" panose="02020603050405020304" pitchFamily="18" charset="0"/>
              </a:rPr>
              <a:t>（</a:t>
            </a:r>
            <a:r>
              <a:rPr lang="zh-CN" altLang="zh-CN" sz="2000" b="0" dirty="0">
                <a:solidFill>
                  <a:schemeClr val="tx1"/>
                </a:solidFill>
                <a:latin typeface="Times New Roman" panose="02020603050405020304" pitchFamily="18" charset="0"/>
              </a:rPr>
              <a:t>求职信书写格式）</a:t>
            </a:r>
            <a:endParaRPr lang="en-US" altLang="zh-CN" sz="2000" dirty="0">
              <a:solidFill>
                <a:schemeClr val="tx1"/>
              </a:solidFill>
              <a:latin typeface="Times New Roman" panose="02020603050405020304" pitchFamily="18" charset="0"/>
            </a:endParaRPr>
          </a:p>
          <a:p>
            <a:pPr algn="just">
              <a:buNone/>
            </a:pPr>
            <a:r>
              <a:rPr lang="en-US" altLang="zh-CN" sz="2000" b="0" dirty="0">
                <a:latin typeface="Times New Roman" panose="02020603050405020304" pitchFamily="18" charset="0"/>
              </a:rPr>
              <a:t>       </a:t>
            </a:r>
            <a:endParaRPr lang="zh-CN" altLang="en-US" sz="2000" b="0" dirty="0">
              <a:solidFill>
                <a:schemeClr val="tx1"/>
              </a:solidFill>
              <a:latin typeface="Times New Roman" panose="02020603050405020304" pitchFamily="18" charset="0"/>
            </a:endParaRPr>
          </a:p>
        </p:txBody>
      </p:sp>
      <p:sp>
        <p:nvSpPr>
          <p:cNvPr id="3" name="文本框 2"/>
          <p:cNvSpPr txBox="1"/>
          <p:nvPr/>
        </p:nvSpPr>
        <p:spPr>
          <a:xfrm>
            <a:off x="1388745" y="1188720"/>
            <a:ext cx="7093585" cy="5015865"/>
          </a:xfrm>
          <a:prstGeom prst="rect">
            <a:avLst/>
          </a:prstGeom>
          <a:noFill/>
        </p:spPr>
        <p:txBody>
          <a:bodyPr wrap="square" rtlCol="0" anchor="t">
            <a:spAutoFit/>
          </a:bodyPr>
          <a:p>
            <a:pPr algn="just">
              <a:buNone/>
            </a:pPr>
            <a:r>
              <a:rPr lang="en-US" altLang="zh-CN" sz="2000" b="0" dirty="0">
                <a:latin typeface="Times New Roman" panose="02020603050405020304" pitchFamily="18" charset="0"/>
                <a:sym typeface="+mn-ea"/>
              </a:rPr>
              <a:t>A job application letter is a business style letter.  There are three main writing patterns in business letters: full block style, modified block style, and indented style.</a:t>
            </a:r>
            <a:endParaRPr lang="en-US" altLang="zh-CN" sz="2000" b="0" dirty="0">
              <a:solidFill>
                <a:schemeClr val="tx1"/>
              </a:solidFill>
              <a:latin typeface="Times New Roman" panose="02020603050405020304" pitchFamily="18" charset="0"/>
              <a:sym typeface="+mn-ea"/>
            </a:endParaRPr>
          </a:p>
          <a:p>
            <a:pPr algn="just">
              <a:buNone/>
            </a:pPr>
            <a:r>
              <a:rPr lang="en-US" altLang="zh-CN" sz="2000" b="0" dirty="0">
                <a:latin typeface="Times New Roman" panose="02020603050405020304" pitchFamily="18" charset="0"/>
                <a:sym typeface="+mn-ea"/>
              </a:rPr>
              <a:t>       </a:t>
            </a:r>
            <a:r>
              <a:rPr lang="en-US" altLang="zh-CN" sz="2000" dirty="0">
                <a:latin typeface="Times New Roman" panose="02020603050405020304" pitchFamily="18" charset="0"/>
                <a:sym typeface="+mn-ea"/>
              </a:rPr>
              <a:t>Full block Style</a:t>
            </a:r>
            <a:r>
              <a:rPr lang="zh-CN" altLang="en-US" sz="2000" b="0" dirty="0">
                <a:latin typeface="Times New Roman" panose="02020603050405020304" pitchFamily="18" charset="0"/>
                <a:sym typeface="+mn-ea"/>
              </a:rPr>
              <a:t>（齐头式） </a:t>
            </a:r>
            <a:r>
              <a:rPr lang="en-US" altLang="zh-CN" sz="2000" b="0" dirty="0">
                <a:latin typeface="Times New Roman" panose="02020603050405020304" pitchFamily="18" charset="0"/>
                <a:sym typeface="+mn-ea"/>
              </a:rPr>
              <a:t>means every type of each line, including the date, the inside address, the subject heading or caption and complimentary close, is typed from the left margin of letter.</a:t>
            </a:r>
            <a:endParaRPr lang="en-US" altLang="zh-CN" sz="2000" b="0" dirty="0">
              <a:solidFill>
                <a:schemeClr val="tx1"/>
              </a:solidFill>
              <a:latin typeface="Times New Roman" panose="02020603050405020304" pitchFamily="18" charset="0"/>
            </a:endParaRPr>
          </a:p>
          <a:p>
            <a:pPr algn="just">
              <a:buNone/>
            </a:pPr>
            <a:r>
              <a:rPr lang="en-US" altLang="zh-CN" sz="2000" b="0" dirty="0">
                <a:latin typeface="Times New Roman" panose="02020603050405020304" pitchFamily="18" charset="0"/>
                <a:sym typeface="+mn-ea"/>
              </a:rPr>
              <a:t>       </a:t>
            </a:r>
            <a:r>
              <a:rPr lang="en-US" altLang="zh-CN" sz="2000" dirty="0">
                <a:latin typeface="Times New Roman" panose="02020603050405020304" pitchFamily="18" charset="0"/>
                <a:sym typeface="+mn-ea"/>
              </a:rPr>
              <a:t>Modified block style</a:t>
            </a:r>
            <a:r>
              <a:rPr lang="zh-CN" altLang="en-US" sz="2000" b="0" dirty="0">
                <a:latin typeface="Times New Roman" panose="02020603050405020304" pitchFamily="18" charset="0"/>
                <a:sym typeface="+mn-ea"/>
              </a:rPr>
              <a:t>（修正式） </a:t>
            </a:r>
            <a:r>
              <a:rPr lang="en-US" altLang="zh-CN" sz="2000" b="0" dirty="0">
                <a:latin typeface="Times New Roman" panose="02020603050405020304" pitchFamily="18" charset="0"/>
                <a:sym typeface="+mn-ea"/>
              </a:rPr>
              <a:t>is the same as the full block form except for the date, the complimentary close and the signature.</a:t>
            </a:r>
            <a:endParaRPr lang="en-US" altLang="zh-CN" sz="2000" b="0" dirty="0">
              <a:solidFill>
                <a:schemeClr val="tx1"/>
              </a:solidFill>
              <a:latin typeface="Times New Roman" panose="02020603050405020304" pitchFamily="18" charset="0"/>
            </a:endParaRPr>
          </a:p>
          <a:p>
            <a:pPr algn="just">
              <a:buNone/>
            </a:pPr>
            <a:r>
              <a:rPr lang="en-US" altLang="zh-CN" sz="2000" b="0" dirty="0">
                <a:latin typeface="Times New Roman" panose="02020603050405020304" pitchFamily="18" charset="0"/>
                <a:sym typeface="+mn-ea"/>
              </a:rPr>
              <a:t>       </a:t>
            </a:r>
            <a:r>
              <a:rPr lang="en-US" altLang="zh-CN" sz="2000" dirty="0">
                <a:latin typeface="Times New Roman" panose="02020603050405020304" pitchFamily="18" charset="0"/>
                <a:sym typeface="+mn-ea"/>
              </a:rPr>
              <a:t>Indented style</a:t>
            </a:r>
            <a:r>
              <a:rPr lang="en-US" altLang="zh-CN" sz="2000" b="0" dirty="0">
                <a:latin typeface="Times New Roman" panose="02020603050405020304" pitchFamily="18" charset="0"/>
                <a:sym typeface="+mn-ea"/>
              </a:rPr>
              <a:t> </a:t>
            </a:r>
            <a:r>
              <a:rPr lang="zh-CN" altLang="en-US" sz="2000" b="0" dirty="0">
                <a:latin typeface="Times New Roman" panose="02020603050405020304" pitchFamily="18" charset="0"/>
                <a:sym typeface="+mn-ea"/>
              </a:rPr>
              <a:t>（缩进式）</a:t>
            </a:r>
            <a:r>
              <a:rPr lang="en-US" altLang="zh-CN" sz="2000" b="0" dirty="0">
                <a:latin typeface="Times New Roman" panose="02020603050405020304" pitchFamily="18" charset="0"/>
                <a:sym typeface="+mn-ea"/>
              </a:rPr>
              <a:t>means the first line of each paragraph is indented more than the rest with the inside address and the salutation playing as full block style. </a:t>
            </a:r>
            <a:endParaRPr lang="en-US" altLang="zh-CN" sz="2000" b="0" dirty="0">
              <a:solidFill>
                <a:schemeClr val="tx1"/>
              </a:solidFill>
              <a:latin typeface="Times New Roman" panose="02020603050405020304" pitchFamily="18" charset="0"/>
              <a:sym typeface="+mn-ea"/>
            </a:endParaRPr>
          </a:p>
          <a:p>
            <a:pPr algn="just">
              <a:buNone/>
            </a:pPr>
            <a:r>
              <a:rPr lang="en-US" altLang="zh-CN" sz="2000" b="0" dirty="0">
                <a:latin typeface="Times New Roman" panose="02020603050405020304" pitchFamily="18" charset="0"/>
                <a:sym typeface="+mn-ea"/>
              </a:rPr>
              <a:t>       With full black style and modified block style, extra white lines must be left between paragraphs, while with indented one, extra space between  paragraphs is common, but optional.</a:t>
            </a:r>
            <a:endParaRPr lang="en-US" altLang="zh-CN" sz="2000" b="0" dirty="0">
              <a:latin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a:xfrm>
            <a:off x="1030288" y="1474788"/>
            <a:ext cx="7759700" cy="5049837"/>
          </a:xfrm>
        </p:spPr>
        <p:txBody>
          <a:bodyPr vert="horz" wrap="square" lIns="91440" tIns="45720" rIns="91440" bIns="45720" anchor="t" anchorCtr="0"/>
          <a:p>
            <a:pPr>
              <a:buNone/>
            </a:pPr>
            <a:r>
              <a:rPr lang="en-US" altLang="zh-CN" sz="2000" dirty="0">
                <a:solidFill>
                  <a:schemeClr val="tx1"/>
                </a:solidFill>
                <a:latin typeface="Times New Roman" panose="02020603050405020304" pitchFamily="18" charset="0"/>
              </a:rPr>
              <a:t> Basic components of an application letter</a:t>
            </a:r>
            <a:r>
              <a:rPr lang="zh-CN" altLang="en-US" sz="2000" b="0" dirty="0">
                <a:solidFill>
                  <a:schemeClr val="tx1"/>
                </a:solidFill>
                <a:latin typeface="Times New Roman" panose="02020603050405020304" pitchFamily="18" charset="0"/>
              </a:rPr>
              <a:t>（求职信的基本组成部分</a:t>
            </a:r>
            <a:r>
              <a:rPr lang="en-US" altLang="zh-CN" sz="2000" b="0" dirty="0">
                <a:solidFill>
                  <a:schemeClr val="tx1"/>
                </a:solidFill>
                <a:latin typeface="Times New Roman" panose="02020603050405020304" pitchFamily="18" charset="0"/>
              </a:rPr>
              <a:t>)</a:t>
            </a:r>
            <a:endParaRPr lang="en-US" altLang="zh-CN" sz="200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 formal job application letter should at least included 6 parts:</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◆Heading (the addresser's address and the date of writing the letter) </a:t>
            </a:r>
            <a:r>
              <a:rPr lang="zh-CN" altLang="en-US" sz="2000" b="0" dirty="0">
                <a:solidFill>
                  <a:schemeClr val="tx1"/>
                </a:solidFill>
                <a:latin typeface="Times New Roman" panose="02020603050405020304" pitchFamily="18" charset="0"/>
              </a:rPr>
              <a:t>信头</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Inside address (the address of the receiver)</a:t>
            </a:r>
            <a:r>
              <a:rPr lang="zh-CN" altLang="en-US" sz="2000" b="0" dirty="0">
                <a:solidFill>
                  <a:schemeClr val="tx1"/>
                </a:solidFill>
                <a:latin typeface="Times New Roman" panose="02020603050405020304" pitchFamily="18" charset="0"/>
              </a:rPr>
              <a:t>信内地址</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Salutation (“Dear+Mr./'Miss./ Ms. _+surname”/ Dear Sir/Madam)</a:t>
            </a:r>
            <a:r>
              <a:rPr lang="zh-CN" altLang="en-US" sz="2000" b="0" dirty="0">
                <a:solidFill>
                  <a:schemeClr val="tx1"/>
                </a:solidFill>
                <a:latin typeface="Times New Roman" panose="02020603050405020304" pitchFamily="18" charset="0"/>
              </a:rPr>
              <a:t>称呼</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Body (the purposes of writing, requests for an interview, enclosure/ contact information)</a:t>
            </a:r>
            <a:r>
              <a:rPr lang="zh-CN" altLang="en-US" sz="2000" b="0" dirty="0">
                <a:solidFill>
                  <a:schemeClr val="tx1"/>
                </a:solidFill>
                <a:latin typeface="Times New Roman" panose="02020603050405020304" pitchFamily="18" charset="0"/>
              </a:rPr>
              <a:t>正文</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Complimentary close ("Yours faithfully /Faithfully yours", “Yours sincerely/ Sincerely yours" and "Truly yours/Yours truly”)</a:t>
            </a:r>
            <a:r>
              <a:rPr lang="zh-CN" altLang="en-US" sz="2000" b="0" dirty="0">
                <a:solidFill>
                  <a:schemeClr val="tx1"/>
                </a:solidFill>
                <a:latin typeface="Times New Roman" panose="02020603050405020304" pitchFamily="18" charset="0"/>
              </a:rPr>
              <a:t>结束语</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Signature.</a:t>
            </a:r>
            <a:r>
              <a:rPr lang="zh-CN" altLang="en-US" sz="2000" b="0" dirty="0">
                <a:solidFill>
                  <a:schemeClr val="tx1"/>
                </a:solidFill>
                <a:latin typeface="Times New Roman" panose="02020603050405020304" pitchFamily="18" charset="0"/>
              </a:rPr>
              <a:t>署名</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xfrm>
            <a:off x="971550" y="0"/>
            <a:ext cx="7961313" cy="5360988"/>
          </a:xfrm>
        </p:spPr>
        <p:txBody>
          <a:bodyPr vert="horz" wrap="square" lIns="91440" tIns="45720" rIns="91440" bIns="45720" anchor="t" anchorCtr="0"/>
          <a:p>
            <a:pPr marL="609600" indent="-609600">
              <a:buNone/>
            </a:pPr>
            <a:r>
              <a:rPr lang="en-US" altLang="zh-CN" sz="2400" i="1" dirty="0">
                <a:solidFill>
                  <a:srgbClr val="282917"/>
                </a:solidFill>
                <a:latin typeface="Times New Roman" panose="02020603050405020304" pitchFamily="18" charset="0"/>
              </a:rPr>
              <a:t>Task 1</a:t>
            </a:r>
            <a:endParaRPr lang="zh-CN" altLang="zh-CN" sz="2400" dirty="0">
              <a:solidFill>
                <a:srgbClr val="FF0000"/>
              </a:solidFill>
              <a:latin typeface="Times New Roman" panose="02020603050405020304" pitchFamily="18" charset="0"/>
            </a:endParaRPr>
          </a:p>
          <a:p>
            <a:pPr marL="609600" indent="-609600">
              <a:buNone/>
            </a:pPr>
            <a:r>
              <a:rPr lang="en-US" altLang="zh-CN" sz="2400" dirty="0">
                <a:solidFill>
                  <a:srgbClr val="282917"/>
                </a:solidFill>
                <a:latin typeface="Times New Roman" panose="02020603050405020304" pitchFamily="18" charset="0"/>
              </a:rPr>
              <a:t>Directions: Reading and Comprehension. </a:t>
            </a:r>
            <a:endParaRPr lang="en-US" altLang="zh-CN" sz="2400" dirty="0">
              <a:solidFill>
                <a:srgbClr val="FF0000"/>
              </a:solidFill>
              <a:latin typeface="Times New Roman" panose="02020603050405020304" pitchFamily="18" charset="0"/>
            </a:endParaRPr>
          </a:p>
          <a:p>
            <a:pPr marL="609600" indent="-609600">
              <a:buNone/>
            </a:pPr>
            <a:endParaRPr lang="zh-CN" altLang="zh-CN" sz="2000" b="0" dirty="0">
              <a:solidFill>
                <a:schemeClr val="tx1"/>
              </a:solidFill>
              <a:latin typeface="Times New Roman" panose="02020603050405020304" pitchFamily="18" charset="0"/>
            </a:endParaRPr>
          </a:p>
          <a:p>
            <a:pPr marL="609600" indent="-609600">
              <a:buNone/>
            </a:pPr>
            <a:r>
              <a:rPr lang="en-US" altLang="zh-CN" sz="2000" b="0" dirty="0">
                <a:solidFill>
                  <a:schemeClr val="tx1"/>
                </a:solidFill>
                <a:latin typeface="Times New Roman" panose="02020603050405020304" pitchFamily="18" charset="0"/>
              </a:rPr>
              <a:t>1. A</a:t>
            </a:r>
            <a:r>
              <a:rPr lang="en-US" altLang="zh-CN" sz="200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job application letter has all </a:t>
            </a:r>
            <a:r>
              <a:rPr lang="en-US" altLang="zh-CN" sz="2000" b="0" i="1" dirty="0">
                <a:solidFill>
                  <a:schemeClr val="tx1"/>
                </a:solidFill>
                <a:latin typeface="Times New Roman" panose="02020603050405020304" pitchFamily="18" charset="0"/>
              </a:rPr>
              <a:t>but </a:t>
            </a:r>
            <a:r>
              <a:rPr lang="en-US" altLang="zh-CN" sz="2000" b="0" dirty="0">
                <a:solidFill>
                  <a:schemeClr val="tx1"/>
                </a:solidFill>
                <a:latin typeface="Times New Roman" panose="02020603050405020304" pitchFamily="18" charset="0"/>
              </a:rPr>
              <a:t>which of the following purposes?</a:t>
            </a:r>
            <a:endParaRPr lang="en-US" altLang="zh-CN" sz="2000" b="0" dirty="0">
              <a:solidFill>
                <a:schemeClr val="tx1"/>
              </a:solidFill>
              <a:latin typeface="Times New Roman" panose="02020603050405020304" pitchFamily="18" charset="0"/>
            </a:endParaRPr>
          </a:p>
          <a:p>
            <a:pPr marL="609600" indent="-609600">
              <a:buNone/>
            </a:pPr>
            <a:r>
              <a:rPr lang="en-US" altLang="zh-CN" sz="2000" b="0" dirty="0">
                <a:solidFill>
                  <a:schemeClr val="tx1"/>
                </a:solidFill>
                <a:latin typeface="Times New Roman" panose="02020603050405020304" pitchFamily="18" charset="0"/>
              </a:rPr>
              <a:t>    A. Securing a job offer.                             B. Introducing the resume.   </a:t>
            </a:r>
            <a:endParaRPr lang="en-US" altLang="zh-CN" sz="2000" b="0" dirty="0">
              <a:solidFill>
                <a:schemeClr val="tx1"/>
              </a:solidFill>
              <a:latin typeface="Times New Roman" panose="02020603050405020304" pitchFamily="18" charset="0"/>
            </a:endParaRPr>
          </a:p>
          <a:p>
            <a:pPr marL="609600" indent="-609600">
              <a:buNone/>
            </a:pPr>
            <a:r>
              <a:rPr lang="en-US" altLang="zh-CN" sz="2000" b="0" dirty="0">
                <a:solidFill>
                  <a:schemeClr val="tx1"/>
                </a:solidFill>
                <a:latin typeface="Times New Roman" panose="02020603050405020304" pitchFamily="18" charset="0"/>
              </a:rPr>
              <a:t>    C. Highlighting the sender’s strengths.    D.Asking for an interview</a:t>
            </a:r>
            <a:endParaRPr lang="en-US" altLang="zh-CN" sz="2000" b="0" dirty="0">
              <a:solidFill>
                <a:schemeClr val="tx1"/>
              </a:solidFill>
              <a:latin typeface="Times New Roman" panose="02020603050405020304" pitchFamily="18" charset="0"/>
            </a:endParaRPr>
          </a:p>
          <a:p>
            <a:pPr marL="609600" indent="-609600">
              <a:buNone/>
            </a:pPr>
            <a:r>
              <a:rPr lang="en-US" altLang="zh-CN" sz="2000" b="0" dirty="0">
                <a:solidFill>
                  <a:schemeClr val="tx1"/>
                </a:solidFill>
                <a:latin typeface="Times New Roman" panose="02020603050405020304" pitchFamily="18" charset="0"/>
              </a:rPr>
              <a:t>2. Which of the following </a:t>
            </a:r>
            <a:r>
              <a:rPr lang="en-US" altLang="zh-CN" sz="2000" b="0" i="1" dirty="0">
                <a:solidFill>
                  <a:schemeClr val="tx1"/>
                </a:solidFill>
                <a:latin typeface="Times New Roman" panose="02020603050405020304" pitchFamily="18" charset="0"/>
              </a:rPr>
              <a:t>can’t</a:t>
            </a:r>
            <a:r>
              <a:rPr lang="en-US" altLang="zh-CN" sz="2000" b="0" dirty="0">
                <a:solidFill>
                  <a:schemeClr val="tx1"/>
                </a:solidFill>
                <a:latin typeface="Times New Roman" panose="02020603050405020304" pitchFamily="18" charset="0"/>
              </a:rPr>
              <a:t> be mentioned in the job application letter?</a:t>
            </a:r>
            <a:endParaRPr lang="en-US" altLang="zh-CN" sz="2000" b="0" dirty="0">
              <a:solidFill>
                <a:schemeClr val="tx1"/>
              </a:solidFill>
              <a:latin typeface="Times New Roman" panose="02020603050405020304" pitchFamily="18" charset="0"/>
            </a:endParaRPr>
          </a:p>
          <a:p>
            <a:pPr marL="609600" indent="-609600">
              <a:buNone/>
            </a:pPr>
            <a:r>
              <a:rPr lang="en-US" altLang="zh-CN" sz="2000" b="0" dirty="0">
                <a:solidFill>
                  <a:schemeClr val="tx1"/>
                </a:solidFill>
                <a:latin typeface="Times New Roman" panose="02020603050405020304" pitchFamily="18" charset="0"/>
              </a:rPr>
              <a:t>    A. Your marriage status.       B. Your intention of writing the letter.</a:t>
            </a:r>
            <a:endParaRPr lang="en-US" altLang="zh-CN" sz="2000" b="0" dirty="0">
              <a:solidFill>
                <a:schemeClr val="tx1"/>
              </a:solidFill>
              <a:latin typeface="Times New Roman" panose="02020603050405020304" pitchFamily="18" charset="0"/>
            </a:endParaRPr>
          </a:p>
          <a:p>
            <a:pPr marL="609600" indent="-609600">
              <a:buNone/>
            </a:pPr>
            <a:r>
              <a:rPr lang="en-US" altLang="zh-CN" sz="2000" b="0" dirty="0">
                <a:solidFill>
                  <a:schemeClr val="tx1"/>
                </a:solidFill>
                <a:latin typeface="Times New Roman" panose="02020603050405020304" pitchFamily="18" charset="0"/>
              </a:rPr>
              <a:t>    C. Your qualification for the position.     D.Your work experience</a:t>
            </a:r>
            <a:endParaRPr lang="en-US" altLang="zh-CN" sz="2000" b="0" dirty="0">
              <a:solidFill>
                <a:schemeClr val="tx1"/>
              </a:solidFill>
              <a:latin typeface="Times New Roman" panose="02020603050405020304" pitchFamily="18" charset="0"/>
            </a:endParaRPr>
          </a:p>
          <a:p>
            <a:pPr marL="609600" indent="-609600">
              <a:buNone/>
            </a:pPr>
            <a:r>
              <a:rPr lang="en-US" altLang="zh-CN" sz="2000" b="0" dirty="0">
                <a:solidFill>
                  <a:schemeClr val="tx1"/>
                </a:solidFill>
                <a:latin typeface="Times New Roman" panose="02020603050405020304" pitchFamily="18" charset="0"/>
              </a:rPr>
              <a:t>3. A</a:t>
            </a:r>
            <a:r>
              <a:rPr lang="en-US" altLang="zh-CN" sz="200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job application letter should be addressed to the following </a:t>
            </a:r>
            <a:r>
              <a:rPr lang="en-US" altLang="zh-CN" sz="2000" b="0" i="1" dirty="0">
                <a:solidFill>
                  <a:schemeClr val="tx1"/>
                </a:solidFill>
                <a:latin typeface="Times New Roman" panose="02020603050405020304" pitchFamily="18" charset="0"/>
              </a:rPr>
              <a:t>except</a:t>
            </a:r>
            <a:r>
              <a:rPr lang="en-US" altLang="zh-CN" sz="2000" b="0" dirty="0">
                <a:solidFill>
                  <a:schemeClr val="tx1"/>
                </a:solidFill>
                <a:latin typeface="Times New Roman" panose="02020603050405020304" pitchFamily="18" charset="0"/>
              </a:rPr>
              <a:t> ________ .</a:t>
            </a:r>
            <a:endParaRPr lang="en-US" altLang="zh-CN" sz="2000" b="0" dirty="0">
              <a:solidFill>
                <a:schemeClr val="tx1"/>
              </a:solidFill>
              <a:latin typeface="Times New Roman" panose="02020603050405020304" pitchFamily="18" charset="0"/>
            </a:endParaRPr>
          </a:p>
          <a:p>
            <a:pPr marL="609600" indent="-609600">
              <a:buNone/>
            </a:pPr>
            <a:r>
              <a:rPr lang="en-US" altLang="zh-CN" sz="2000" b="0" dirty="0">
                <a:solidFill>
                  <a:schemeClr val="tx1"/>
                </a:solidFill>
                <a:latin typeface="Times New Roman" panose="02020603050405020304" pitchFamily="18" charset="0"/>
              </a:rPr>
              <a:t>    A. Dear Sir or Madam              B. "Dear Mr./'Miss./ Ms. _+surname   </a:t>
            </a:r>
            <a:endParaRPr lang="en-US" altLang="zh-CN" sz="2000" b="0" dirty="0">
              <a:solidFill>
                <a:schemeClr val="tx1"/>
              </a:solidFill>
              <a:latin typeface="Times New Roman" panose="02020603050405020304" pitchFamily="18" charset="0"/>
            </a:endParaRPr>
          </a:p>
          <a:p>
            <a:pPr marL="609600" indent="-609600">
              <a:buNone/>
            </a:pPr>
            <a:r>
              <a:rPr lang="en-US" altLang="zh-CN" sz="2000" b="0" dirty="0">
                <a:solidFill>
                  <a:schemeClr val="tx1"/>
                </a:solidFill>
                <a:latin typeface="Times New Roman" panose="02020603050405020304" pitchFamily="18" charset="0"/>
              </a:rPr>
              <a:t>    C. a specific name and title       D.Dear Mr Zhao</a:t>
            </a:r>
            <a:endParaRPr lang="en-US" altLang="zh-CN" sz="2000" b="0" dirty="0">
              <a:solidFill>
                <a:schemeClr val="tx1"/>
              </a:solidFill>
              <a:latin typeface="Times New Roman" panose="02020603050405020304" pitchFamily="18" charset="0"/>
            </a:endParaRPr>
          </a:p>
        </p:txBody>
      </p:sp>
      <p:sp>
        <p:nvSpPr>
          <p:cNvPr id="2" name="内容占位符 2"/>
          <p:cNvSpPr>
            <a:spLocks noGrp="1"/>
          </p:cNvSpPr>
          <p:nvPr/>
        </p:nvSpPr>
        <p:spPr>
          <a:xfrm>
            <a:off x="8079105" y="1205230"/>
            <a:ext cx="746760" cy="4870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B </a:t>
            </a:r>
            <a:endParaRPr lang="zh-CN" altLang="en-US" sz="2000" dirty="0">
              <a:latin typeface="Times New Roman" panose="02020603050405020304" pitchFamily="18" charset="0"/>
            </a:endParaRPr>
          </a:p>
        </p:txBody>
      </p:sp>
      <p:sp>
        <p:nvSpPr>
          <p:cNvPr id="3" name="内容占位符 2"/>
          <p:cNvSpPr>
            <a:spLocks noGrp="1"/>
          </p:cNvSpPr>
          <p:nvPr/>
        </p:nvSpPr>
        <p:spPr>
          <a:xfrm>
            <a:off x="8079105" y="2632710"/>
            <a:ext cx="746760" cy="4870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A </a:t>
            </a:r>
            <a:endParaRPr lang="zh-CN" altLang="en-US" sz="2000" dirty="0">
              <a:latin typeface="Times New Roman" panose="02020603050405020304" pitchFamily="18" charset="0"/>
            </a:endParaRPr>
          </a:p>
        </p:txBody>
      </p:sp>
      <p:sp>
        <p:nvSpPr>
          <p:cNvPr id="4" name="内容占位符 2"/>
          <p:cNvSpPr>
            <a:spLocks noGrp="1"/>
          </p:cNvSpPr>
          <p:nvPr/>
        </p:nvSpPr>
        <p:spPr>
          <a:xfrm>
            <a:off x="1905635" y="3716020"/>
            <a:ext cx="746760" cy="4870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C </a:t>
            </a: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type="title"/>
          </p:nvPr>
        </p:nvSpPr>
        <p:spPr/>
        <p:txBody>
          <a:bodyPr vert="horz" wrap="square" lIns="91440" tIns="45720" rIns="91440" bIns="45720" anchor="ctr" anchorCtr="0"/>
          <a:p>
            <a:endParaRPr lang="zh-CN" altLang="en-US" dirty="0"/>
          </a:p>
        </p:txBody>
      </p:sp>
      <p:sp>
        <p:nvSpPr>
          <p:cNvPr id="23555" name="Rectangle 3"/>
          <p:cNvSpPr>
            <a:spLocks noGrp="1"/>
          </p:cNvSpPr>
          <p:nvPr>
            <p:ph idx="1"/>
          </p:nvPr>
        </p:nvSpPr>
        <p:spPr/>
        <p:txBody>
          <a:bodyPr vert="horz" wrap="square" lIns="91440" tIns="45720" rIns="91440" bIns="45720" anchor="t" anchorCtr="0"/>
          <a:p>
            <a:pPr>
              <a:lnSpc>
                <a:spcPct val="80000"/>
              </a:lnSpc>
              <a:buNone/>
            </a:pPr>
            <a:r>
              <a:rPr lang="en-US" altLang="zh-CN" sz="2000" b="0" dirty="0">
                <a:solidFill>
                  <a:schemeClr val="tx1"/>
                </a:solidFill>
                <a:latin typeface="Times New Roman" panose="02020603050405020304" pitchFamily="18" charset="0"/>
              </a:rPr>
              <a:t>4. Which of the following is </a:t>
            </a:r>
            <a:r>
              <a:rPr lang="en-US" altLang="zh-CN" sz="2000" b="0" i="1" dirty="0">
                <a:solidFill>
                  <a:schemeClr val="tx1"/>
                </a:solidFill>
                <a:latin typeface="Times New Roman" panose="02020603050405020304" pitchFamily="18" charset="0"/>
              </a:rPr>
              <a:t>not </a:t>
            </a:r>
            <a:r>
              <a:rPr lang="en-US" altLang="zh-CN" sz="2000" b="0" dirty="0">
                <a:solidFill>
                  <a:schemeClr val="tx1"/>
                </a:solidFill>
                <a:latin typeface="Times New Roman" panose="02020603050405020304" pitchFamily="18" charset="0"/>
              </a:rPr>
              <a:t>correct concerning a job application letter?</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A. It is a short and introductory document in business letter style.</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B. It is to impress the reader and get the chance of interview.</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 It asks questions about possible job opportunities</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D.It should always accompany a resume.</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5. Which of the following is the best closing sentence for a</a:t>
            </a:r>
            <a:r>
              <a:rPr lang="en-US" altLang="zh-CN" sz="200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job application letter?</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A. I will be available for an interview on Friday, May 15, at 9 a.m.</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B. You may feel free to call me any time at your convenience, day or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night.</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 Don’t call me; I’ll call you.</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D.I expect to get a job opportunity as soon as possible.</a:t>
            </a:r>
            <a:endParaRPr lang="zh-CN" altLang="en-US" sz="2000" b="0" dirty="0">
              <a:solidFill>
                <a:schemeClr val="tx1"/>
              </a:solidFill>
              <a:latin typeface="Times New Roman" panose="02020603050405020304" pitchFamily="18" charset="0"/>
            </a:endParaRPr>
          </a:p>
        </p:txBody>
      </p:sp>
      <p:sp>
        <p:nvSpPr>
          <p:cNvPr id="2" name="内容占位符 2"/>
          <p:cNvSpPr>
            <a:spLocks noGrp="1"/>
          </p:cNvSpPr>
          <p:nvPr/>
        </p:nvSpPr>
        <p:spPr>
          <a:xfrm>
            <a:off x="8028940" y="1463675"/>
            <a:ext cx="746760" cy="4870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C </a:t>
            </a:r>
            <a:endParaRPr lang="zh-CN" altLang="en-US" sz="2000" dirty="0">
              <a:latin typeface="Times New Roman" panose="02020603050405020304" pitchFamily="18" charset="0"/>
            </a:endParaRPr>
          </a:p>
        </p:txBody>
      </p:sp>
      <p:sp>
        <p:nvSpPr>
          <p:cNvPr id="3" name="内容占位符 2"/>
          <p:cNvSpPr>
            <a:spLocks noGrp="1"/>
          </p:cNvSpPr>
          <p:nvPr/>
        </p:nvSpPr>
        <p:spPr>
          <a:xfrm>
            <a:off x="2183765" y="2912110"/>
            <a:ext cx="746760" cy="4870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B </a:t>
            </a: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1"/>
          <p:cNvSpPr>
            <a:spLocks noGrp="1"/>
          </p:cNvSpPr>
          <p:nvPr>
            <p:ph type="title"/>
          </p:nvPr>
        </p:nvSpPr>
        <p:spPr/>
        <p:txBody>
          <a:bodyPr vert="horz" wrap="square" lIns="91440" tIns="45720" rIns="91440" bIns="45720" anchor="ctr" anchorCtr="0"/>
          <a:p>
            <a:br>
              <a:rPr lang="en-US" altLang="zh-CN" dirty="0">
                <a:solidFill>
                  <a:srgbClr val="282917"/>
                </a:solidFill>
                <a:latin typeface="Times New Roman" panose="02020603050405020304" pitchFamily="18" charset="0"/>
              </a:rPr>
            </a:br>
            <a:r>
              <a:rPr lang="en-US" altLang="zh-CN" dirty="0">
                <a:solidFill>
                  <a:srgbClr val="282917"/>
                </a:solidFill>
                <a:latin typeface="Times New Roman" panose="02020603050405020304" pitchFamily="18" charset="0"/>
              </a:rPr>
              <a:t>Ⅲ. </a:t>
            </a:r>
            <a:r>
              <a:rPr lang="en-US" altLang="zh-CN" u="sng" dirty="0">
                <a:solidFill>
                  <a:srgbClr val="282917"/>
                </a:solidFill>
                <a:latin typeface="Times New Roman" panose="02020603050405020304" pitchFamily="18" charset="0"/>
              </a:rPr>
              <a:t>Formatting</a:t>
            </a:r>
            <a:r>
              <a:rPr lang="en-US" altLang="zh-CN" dirty="0">
                <a:solidFill>
                  <a:srgbClr val="FF0000"/>
                </a:solidFill>
                <a:latin typeface="Times New Roman" panose="02020603050405020304" pitchFamily="18" charset="0"/>
              </a:rPr>
              <a:t> </a:t>
            </a:r>
            <a:br>
              <a:rPr lang="zh-CN" altLang="zh-CN" dirty="0">
                <a:solidFill>
                  <a:srgbClr val="282917"/>
                </a:solidFill>
                <a:latin typeface="Times New Roman" panose="02020603050405020304" pitchFamily="18" charset="0"/>
              </a:rPr>
            </a:br>
            <a:r>
              <a:rPr lang="en-US" altLang="zh-CN" sz="2400" i="1" dirty="0">
                <a:solidFill>
                  <a:srgbClr val="282917"/>
                </a:solidFill>
                <a:latin typeface="Times New Roman" panose="02020603050405020304" pitchFamily="18" charset="0"/>
              </a:rPr>
              <a:t>Case 1:</a:t>
            </a:r>
            <a:r>
              <a:rPr lang="zh-CN" altLang="en-US" dirty="0">
                <a:solidFill>
                  <a:srgbClr val="FF0000"/>
                </a:solidFill>
                <a:latin typeface="Times New Roman" panose="02020603050405020304" pitchFamily="18" charset="0"/>
              </a:rPr>
              <a:t> </a:t>
            </a:r>
            <a:br>
              <a:rPr lang="zh-CN" altLang="zh-CN" dirty="0"/>
            </a:br>
            <a:endParaRPr lang="zh-CN" altLang="en-US" dirty="0"/>
          </a:p>
        </p:txBody>
      </p:sp>
      <p:sp>
        <p:nvSpPr>
          <p:cNvPr id="25603" name="内容占位符 2"/>
          <p:cNvSpPr>
            <a:spLocks noGrp="1"/>
          </p:cNvSpPr>
          <p:nvPr>
            <p:ph idx="1"/>
          </p:nvPr>
        </p:nvSpPr>
        <p:spPr>
          <a:xfrm>
            <a:off x="1610995" y="1337945"/>
            <a:ext cx="7179310" cy="5360670"/>
          </a:xfrm>
        </p:spPr>
        <p:txBody>
          <a:bodyPr vert="horz" wrap="square" lIns="91440" tIns="45720" rIns="91440" bIns="45720" anchor="t" anchorCtr="0"/>
          <a:p>
            <a:pPr>
              <a:buNone/>
            </a:pPr>
            <a:r>
              <a:rPr lang="en-US" altLang="zh-CN" sz="2000" b="0" dirty="0">
                <a:solidFill>
                  <a:schemeClr val="tx1"/>
                </a:solidFill>
                <a:latin typeface="Times New Roman" panose="02020603050405020304" pitchFamily="18" charset="0"/>
              </a:rPr>
              <a:t>Guangdong Institute of Science and Technology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South of Zhuhai Avenue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Jin Wan District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Zhuhai, 519090                         </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June 3, 2016</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Personnel Department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Dongfang Trade Co.</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No.80 Tiancheng Road,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Guangzhou 510014</a:t>
            </a:r>
            <a:endParaRPr lang="en-US" altLang="zh-CN" sz="2000" b="0" dirty="0">
              <a:solidFill>
                <a:schemeClr val="tx1"/>
              </a:solidFill>
              <a:latin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Dear Sir or Madam,</a:t>
            </a:r>
            <a:r>
              <a:rPr lang="en-US" altLang="zh-CN" dirty="0"/>
              <a:t> </a:t>
            </a:r>
            <a:endParaRPr lang="zh-CN" altLang="en-US" dirty="0"/>
          </a:p>
        </p:txBody>
      </p:sp>
      <p:cxnSp>
        <p:nvCxnSpPr>
          <p:cNvPr id="25604" name="AutoShape 2"/>
          <p:cNvCxnSpPr/>
          <p:nvPr/>
        </p:nvCxnSpPr>
        <p:spPr>
          <a:xfrm flipH="1" flipV="1">
            <a:off x="6000115" y="2095500"/>
            <a:ext cx="441960" cy="8255"/>
          </a:xfrm>
          <a:prstGeom prst="straightConnector1">
            <a:avLst/>
          </a:prstGeom>
          <a:ln w="9525" cap="flat" cmpd="sng">
            <a:solidFill>
              <a:srgbClr val="4F81BD"/>
            </a:solidFill>
            <a:prstDash val="solid"/>
            <a:headEnd type="none" w="med" len="med"/>
            <a:tailEnd type="triangle" w="med" len="med"/>
          </a:ln>
        </p:spPr>
      </p:cxnSp>
      <p:sp>
        <p:nvSpPr>
          <p:cNvPr id="25605" name="Rectangle 3"/>
          <p:cNvSpPr/>
          <p:nvPr/>
        </p:nvSpPr>
        <p:spPr>
          <a:xfrm>
            <a:off x="6457950" y="1684338"/>
            <a:ext cx="1978025" cy="112712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Heading (addresser's address and date)</a:t>
            </a:r>
            <a:endParaRPr lang="zh-CN" altLang="zh-CN" sz="2000" b="0" dirty="0">
              <a:latin typeface="Times New Roman" panose="02020603050405020304" pitchFamily="18" charset="0"/>
            </a:endParaRPr>
          </a:p>
        </p:txBody>
      </p:sp>
      <p:sp>
        <p:nvSpPr>
          <p:cNvPr id="25606" name="Rectangle 3"/>
          <p:cNvSpPr/>
          <p:nvPr/>
        </p:nvSpPr>
        <p:spPr>
          <a:xfrm>
            <a:off x="6292533" y="4251643"/>
            <a:ext cx="2012950" cy="523875"/>
          </a:xfrm>
          <a:prstGeom prst="rect">
            <a:avLst/>
          </a:prstGeom>
          <a:solidFill>
            <a:srgbClr val="FFFFFF"/>
          </a:solidFill>
          <a:ln w="9525" cap="flat" cmpd="sng">
            <a:solidFill>
              <a:srgbClr val="4F81BD"/>
            </a:solidFill>
            <a:prstDash val="solid"/>
            <a:miter/>
            <a:headEnd type="none" w="med" len="med"/>
            <a:tailEnd type="none" w="med" len="med"/>
          </a:ln>
        </p:spPr>
        <p:txBody>
          <a:bodyPr/>
          <a:p>
            <a:pPr>
              <a:spcBef>
                <a:spcPct val="20000"/>
              </a:spcBef>
              <a:buSzPct val="85000"/>
              <a:buFont typeface="Wingdings" panose="05000000000000000000" pitchFamily="2" charset="2"/>
            </a:pPr>
            <a:r>
              <a:rPr lang="en-US" altLang="zh-CN" sz="2000" b="0" dirty="0">
                <a:latin typeface="Times New Roman" panose="02020603050405020304" pitchFamily="18" charset="0"/>
              </a:rPr>
              <a:t>Inside Address</a:t>
            </a:r>
            <a:endParaRPr lang="en-US" altLang="zh-CN" sz="2000" b="0" dirty="0">
              <a:latin typeface="Times New Roman" panose="02020603050405020304" pitchFamily="18" charset="0"/>
            </a:endParaRPr>
          </a:p>
        </p:txBody>
      </p:sp>
      <p:cxnSp>
        <p:nvCxnSpPr>
          <p:cNvPr id="25607" name="AutoShape 16"/>
          <p:cNvCxnSpPr/>
          <p:nvPr/>
        </p:nvCxnSpPr>
        <p:spPr>
          <a:xfrm flipH="1">
            <a:off x="5840095" y="4513580"/>
            <a:ext cx="452438" cy="0"/>
          </a:xfrm>
          <a:prstGeom prst="straightConnector1">
            <a:avLst/>
          </a:prstGeom>
          <a:ln w="9525" cap="flat" cmpd="sng">
            <a:solidFill>
              <a:srgbClr val="4F81BD"/>
            </a:solidFill>
            <a:prstDash val="solid"/>
            <a:headEnd type="none" w="med" len="med"/>
            <a:tailEnd type="triangle" w="med" len="med"/>
          </a:ln>
        </p:spPr>
      </p:cxnSp>
      <p:sp>
        <p:nvSpPr>
          <p:cNvPr id="25608" name="Rectangle 18"/>
          <p:cNvSpPr/>
          <p:nvPr/>
        </p:nvSpPr>
        <p:spPr>
          <a:xfrm>
            <a:off x="6297295" y="5795010"/>
            <a:ext cx="1430338" cy="44767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Salutation</a:t>
            </a:r>
            <a:endParaRPr lang="en-US" altLang="zh-CN" sz="2000" dirty="0">
              <a:latin typeface="Times New Roman" panose="02020603050405020304" pitchFamily="18" charset="0"/>
            </a:endParaRPr>
          </a:p>
        </p:txBody>
      </p:sp>
      <p:cxnSp>
        <p:nvCxnSpPr>
          <p:cNvPr id="25609" name="AutoShape 19"/>
          <p:cNvCxnSpPr/>
          <p:nvPr/>
        </p:nvCxnSpPr>
        <p:spPr>
          <a:xfrm flipH="1">
            <a:off x="5835650" y="6021705"/>
            <a:ext cx="457200" cy="1588"/>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811145" y="1931035"/>
            <a:ext cx="4030345" cy="368300"/>
          </a:xfrm>
          <a:prstGeom prst="rect">
            <a:avLst/>
          </a:prstGeom>
          <a:noFill/>
        </p:spPr>
        <p:txBody>
          <a:bodyPr wrap="square" rtlCol="0">
            <a:spAutoFit/>
          </a:bodyPr>
          <a:p>
            <a:endParaRPr lang="zh-CN" altLang="en-US"/>
          </a:p>
        </p:txBody>
      </p:sp>
      <p:sp>
        <p:nvSpPr>
          <p:cNvPr id="6" name="文本框 5"/>
          <p:cNvSpPr txBox="1"/>
          <p:nvPr/>
        </p:nvSpPr>
        <p:spPr>
          <a:xfrm>
            <a:off x="1346835" y="1075055"/>
            <a:ext cx="7266940" cy="4707890"/>
          </a:xfrm>
          <a:prstGeom prst="rect">
            <a:avLst/>
          </a:prstGeom>
          <a:noFill/>
        </p:spPr>
        <p:txBody>
          <a:bodyPr wrap="square" rtlCol="0">
            <a:spAutoFit/>
          </a:bodyPr>
          <a:p>
            <a:pPr algn="just"/>
            <a:r>
              <a:rPr lang="zh-CN" altLang="en-US" sz="2000" b="0">
                <a:latin typeface="Times New Roman" panose="02020603050405020304" pitchFamily="18" charset="0"/>
                <a:cs typeface="Times New Roman" panose="02020603050405020304" pitchFamily="18" charset="0"/>
              </a:rPr>
              <a:t>I would like to apply for the position of business assistant to General Manager at your company. And I’d like to introduce myself to you briefly.</a:t>
            </a:r>
            <a:endParaRPr lang="zh-CN" altLang="en-US" sz="2000" b="0">
              <a:latin typeface="Times New Roman" panose="02020603050405020304" pitchFamily="18" charset="0"/>
              <a:cs typeface="Times New Roman" panose="02020603050405020304" pitchFamily="18" charset="0"/>
            </a:endParaRPr>
          </a:p>
          <a:p>
            <a:pPr algn="just"/>
            <a:endParaRPr lang="zh-CN" altLang="en-US" sz="2000" b="0">
              <a:latin typeface="Times New Roman" panose="02020603050405020304" pitchFamily="18" charset="0"/>
              <a:cs typeface="Times New Roman" panose="02020603050405020304" pitchFamily="18" charset="0"/>
            </a:endParaRPr>
          </a:p>
          <a:p>
            <a:pPr algn="just"/>
            <a:r>
              <a:rPr lang="zh-CN" altLang="en-US" sz="2000" b="0">
                <a:latin typeface="Times New Roman" panose="02020603050405020304" pitchFamily="18" charset="0"/>
                <a:cs typeface="Times New Roman" panose="02020603050405020304" pitchFamily="18" charset="0"/>
              </a:rPr>
              <a:t>I am a senior Business English major student at Guangdong Institute of Science and Technology. I will graduate from the Institute next month. My outstanding record at school and some experience in business has prepared me for the work you are calling for. I used to perform several tasks in my spare time and learned a lot about how to manage my workload well一I have become skillful in interpersonal communication. In addition, I am thoroughly familiar with the use of computer, and with the</a:t>
            </a:r>
            <a:r>
              <a:rPr lang="en-US" altLang="zh-CN" sz="2000" b="0">
                <a:latin typeface="Times New Roman" panose="02020603050405020304" pitchFamily="18" charset="0"/>
                <a:cs typeface="Times New Roman" panose="02020603050405020304" pitchFamily="18" charset="0"/>
              </a:rPr>
              <a:t> </a:t>
            </a:r>
            <a:r>
              <a:rPr lang="zh-CN" altLang="en-US" sz="2000" b="0">
                <a:latin typeface="Times New Roman" panose="02020603050405020304" pitchFamily="18" charset="0"/>
                <a:cs typeface="Times New Roman" panose="02020603050405020304" pitchFamily="18" charset="0"/>
              </a:rPr>
              <a:t>Internet and E-mail as well. As a Business English major student, I have a good command of oral and written English. I believe that I am qualified for the position of secretary in your company.</a:t>
            </a:r>
            <a:endParaRPr lang="zh-CN" altLang="en-US" sz="2000" b="0">
              <a:latin typeface="Times New Roman" panose="02020603050405020304" pitchFamily="18" charset="0"/>
              <a:cs typeface="Times New Roman" panose="02020603050405020304" pitchFamily="18" charset="0"/>
            </a:endParaRPr>
          </a:p>
        </p:txBody>
      </p:sp>
      <p:sp>
        <p:nvSpPr>
          <p:cNvPr id="26628" name="Rectangle 4"/>
          <p:cNvSpPr/>
          <p:nvPr/>
        </p:nvSpPr>
        <p:spPr>
          <a:xfrm>
            <a:off x="6841490" y="5884228"/>
            <a:ext cx="1089025" cy="457200"/>
          </a:xfrm>
          <a:prstGeom prst="rect">
            <a:avLst/>
          </a:prstGeom>
          <a:solidFill>
            <a:srgbClr val="FFFFFF"/>
          </a:solidFill>
          <a:ln w="9525" cap="flat" cmpd="sng">
            <a:solidFill>
              <a:srgbClr val="4F81BD"/>
            </a:solidFill>
            <a:prstDash val="solid"/>
            <a:miter/>
            <a:headEnd type="none" w="med" len="med"/>
            <a:tailEnd type="none" w="med" len="med"/>
          </a:ln>
        </p:spPr>
        <p:txBody>
          <a:bodyPr/>
          <a:p>
            <a:pPr algn="ctr">
              <a:lnSpc>
                <a:spcPct val="80000"/>
              </a:lnSpc>
              <a:spcBef>
                <a:spcPct val="20000"/>
              </a:spcBef>
              <a:buSzPct val="85000"/>
              <a:buFont typeface="Wingdings" panose="05000000000000000000" pitchFamily="2" charset="2"/>
            </a:pPr>
            <a:r>
              <a:rPr lang="en-US" altLang="zh-CN" sz="2000" b="0" dirty="0">
                <a:latin typeface="Times New Roman" panose="02020603050405020304" pitchFamily="18" charset="0"/>
              </a:rPr>
              <a:t>Body</a:t>
            </a:r>
            <a:endParaRPr lang="en-US" altLang="zh-CN" sz="2000" b="0" dirty="0">
              <a:latin typeface="Times New Roman" panose="02020603050405020304" pitchFamily="18" charset="0"/>
            </a:endParaRPr>
          </a:p>
          <a:p>
            <a:pPr>
              <a:lnSpc>
                <a:spcPct val="80000"/>
              </a:lnSpc>
              <a:spcBef>
                <a:spcPct val="20000"/>
              </a:spcBef>
              <a:buSzPct val="85000"/>
              <a:buFont typeface="Wingdings" panose="05000000000000000000" pitchFamily="2" charset="2"/>
              <a:buChar char="£"/>
            </a:pPr>
            <a:endParaRPr lang="en-US" altLang="zh-CN" sz="2000" dirty="0">
              <a:latin typeface="Times New Roman" panose="02020603050405020304" pitchFamily="18" charset="0"/>
            </a:endParaRPr>
          </a:p>
        </p:txBody>
      </p:sp>
      <p:sp>
        <p:nvSpPr>
          <p:cNvPr id="26630" name="Line 6"/>
          <p:cNvSpPr/>
          <p:nvPr/>
        </p:nvSpPr>
        <p:spPr>
          <a:xfrm flipH="1" flipV="1">
            <a:off x="5674678" y="5585778"/>
            <a:ext cx="1166812" cy="457200"/>
          </a:xfrm>
          <a:prstGeom prst="line">
            <a:avLst/>
          </a:prstGeom>
          <a:ln w="9525" cap="flat" cmpd="sng">
            <a:solidFill>
              <a:schemeClr val="tx1"/>
            </a:solidFill>
            <a:prstDash val="solid"/>
            <a:headEnd type="none" w="med" len="med"/>
            <a:tailEnd type="triangle" w="med" len="med"/>
          </a:ln>
        </p:spPr>
      </p:sp>
    </p:spTree>
  </p:cSld>
  <p:clrMapOvr>
    <a:masterClrMapping/>
  </p:clrMapOvr>
  <p:transition>
    <p:sndAc>
      <p:stSnd>
        <p:snd r:embed="rId1" name="camera.wav"/>
      </p:stSnd>
    </p:sndAc>
  </p:transition>
</p:sld>
</file>

<file path=ppt/tags/tag1.xml><?xml version="1.0" encoding="utf-8"?>
<p:tagLst xmlns:p="http://schemas.openxmlformats.org/presentationml/2006/main">
  <p:tag name="KSO_WPP_MARK_KEY" val="9b99c002-f8c1-4ded-a6b4-7c561eed5b12"/>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19179</Words>
  <Application>WPS 演示</Application>
  <PresentationFormat/>
  <Paragraphs>514</Paragraphs>
  <Slides>38</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38</vt:i4>
      </vt:variant>
    </vt:vector>
  </HeadingPairs>
  <TitlesOfParts>
    <vt:vector size="50" baseType="lpstr">
      <vt:lpstr>Arial</vt:lpstr>
      <vt:lpstr>宋体</vt:lpstr>
      <vt:lpstr>Wingdings</vt:lpstr>
      <vt:lpstr>Verdana</vt:lpstr>
      <vt:lpstr>Cambria Math</vt:lpstr>
      <vt:lpstr>黑体</vt:lpstr>
      <vt:lpstr>Times New Roman</vt:lpstr>
      <vt:lpstr>微软雅黑</vt:lpstr>
      <vt:lpstr>Arial Unicode MS</vt:lpstr>
      <vt:lpstr>Calibri</vt:lpstr>
      <vt:lpstr>437TGp_bizpeople_light_ani</vt:lpstr>
      <vt:lpstr>1_437TGp_bizpeople_light_ani</vt:lpstr>
      <vt:lpstr> Unit 16  Job Application Letters 求职信</vt:lpstr>
      <vt:lpstr> Ⅰ. Learning Objectives  </vt:lpstr>
      <vt:lpstr>Ⅱ.Leading-in </vt:lpstr>
      <vt:lpstr>PowerPoint 演示文稿</vt:lpstr>
      <vt:lpstr>PowerPoint 演示文稿</vt:lpstr>
      <vt:lpstr>PowerPoint 演示文稿</vt:lpstr>
      <vt:lpstr>PowerPoint 演示文稿</vt:lpstr>
      <vt:lpstr> Ⅲ. Formatting  Case 1:  </vt:lpstr>
      <vt:lpstr>PowerPoint 演示文稿</vt:lpstr>
      <vt:lpstr>PowerPoint 演示文稿</vt:lpstr>
      <vt:lpstr>Task 2 Directions: Read the sample and answer the following questions. </vt:lpstr>
      <vt:lpstr>PowerPoint 演示文稿</vt:lpstr>
      <vt:lpstr>Case 2:</vt:lpstr>
      <vt:lpstr>PowerPoint 演示文稿</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PowerPoint 演示文稿</vt:lpstr>
      <vt:lpstr>PowerPoint 演示文稿</vt:lpstr>
      <vt:lpstr>Ⅴ Strategy </vt:lpstr>
      <vt:lpstr>VI. Practice                                     Task 4  Directions: Translate the following English sentences to Chinese and vice versa.   </vt:lpstr>
      <vt:lpstr>VI. Practice                                     Task 4  Directions: Translate the following English sentences to Chinese and vice versa.   </vt:lpstr>
      <vt:lpstr>PowerPoint 演示文稿</vt:lpstr>
      <vt:lpstr>Task 5 Directions: Complete the following resume with the proper forms of the words or phrases given in the box.   </vt:lpstr>
      <vt:lpstr>PowerPoint 演示文稿</vt:lpstr>
      <vt:lpstr>PowerPoint 演示文稿</vt:lpstr>
      <vt:lpstr>  Task 6  Directions: Write a job application letter  according to the given situation. </vt:lpstr>
      <vt:lpstr>PowerPoint 演示文稿</vt:lpstr>
      <vt:lpstr>PowerPoint 演示文稿</vt:lpstr>
      <vt:lpstr>VII. Read for Reference                           Sample 1 </vt:lpstr>
      <vt:lpstr>PowerPoint 演示文稿</vt:lpstr>
      <vt:lpstr>Sample2</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309</cp:revision>
  <dcterms:created xsi:type="dcterms:W3CDTF">2007-05-12T02:23:00Z</dcterms:created>
  <dcterms:modified xsi:type="dcterms:W3CDTF">2024-06-06T11:30:20Z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E636912079764DFEB6562EA4814AE16E</vt:lpwstr>
  </property>
</Properties>
</file>